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7" r:id="rId7"/>
    <p:sldId id="261" r:id="rId8"/>
    <p:sldId id="278" r:id="rId9"/>
    <p:sldId id="262" r:id="rId10"/>
    <p:sldId id="270" r:id="rId11"/>
    <p:sldId id="279" r:id="rId12"/>
    <p:sldId id="263" r:id="rId13"/>
    <p:sldId id="280" r:id="rId14"/>
    <p:sldId id="264" r:id="rId15"/>
    <p:sldId id="265" r:id="rId16"/>
    <p:sldId id="266" r:id="rId17"/>
    <p:sldId id="268" r:id="rId1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226" autoAdjust="0"/>
  </p:normalViewPr>
  <p:slideViewPr>
    <p:cSldViewPr snapToGrid="0">
      <p:cViewPr varScale="1">
        <p:scale>
          <a:sx n="60" d="100"/>
          <a:sy n="60" d="100"/>
        </p:scale>
        <p:origin x="15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75D10CD-CD1D-4DE2-8A00-18CCC07CEE4B}" type="datetimeFigureOut">
              <a:rPr lang="en-US" smtClean="0"/>
              <a:t>4/3/2020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B89B07-C73A-48ED-9181-01E4B23BCACB}" type="slidenum">
              <a:rPr lang="en-US" smtClean="0"/>
              <a:t>‹#›</a:t>
            </a:fld>
            <a:endParaRPr lang="en-US"/>
          </a:p>
        </p:txBody>
      </p:sp>
    </p:spTree>
    <p:extLst>
      <p:ext uri="{BB962C8B-B14F-4D97-AF65-F5344CB8AC3E}">
        <p14:creationId xmlns:p14="http://schemas.microsoft.com/office/powerpoint/2010/main" val="143636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This program introduces students to some of the ways that the political ideals and artistic culture of Classical Greece influenced the American government and early American architecture and art</a:t>
            </a:r>
          </a:p>
        </p:txBody>
      </p:sp>
      <p:sp>
        <p:nvSpPr>
          <p:cNvPr id="4" name="Slide Number Placeholder 3"/>
          <p:cNvSpPr>
            <a:spLocks noGrp="1"/>
          </p:cNvSpPr>
          <p:nvPr>
            <p:ph type="sldNum" sz="quarter" idx="5"/>
          </p:nvPr>
        </p:nvSpPr>
        <p:spPr/>
        <p:txBody>
          <a:bodyPr/>
          <a:lstStyle/>
          <a:p>
            <a:fld id="{1EB89B07-C73A-48ED-9181-01E4B23BCACB}" type="slidenum">
              <a:rPr lang="en-US" smtClean="0"/>
              <a:t>1</a:t>
            </a:fld>
            <a:endParaRPr lang="en-US"/>
          </a:p>
        </p:txBody>
      </p:sp>
    </p:spTree>
    <p:extLst>
      <p:ext uri="{BB962C8B-B14F-4D97-AF65-F5344CB8AC3E}">
        <p14:creationId xmlns:p14="http://schemas.microsoft.com/office/powerpoint/2010/main" val="3707221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In addition to artwork, the Federal Period clothing was inspired by ancient Greece. Does anyone know the word that is most commonly associated with Greek clothing? You’re maybe thinking of a toga, which was inspired by the ancient Greeks, but is actually Roman. In Greece men would wear what was called a himation and women would wear a </a:t>
            </a:r>
            <a:r>
              <a:rPr lang="en-US" sz="1500" dirty="0" err="1"/>
              <a:t>peplo</a:t>
            </a:r>
            <a:r>
              <a:rPr lang="en-US" sz="1500" dirty="0"/>
              <a:t>. </a:t>
            </a:r>
          </a:p>
          <a:p>
            <a:endParaRPr lang="en-US" sz="1500" dirty="0"/>
          </a:p>
          <a:p>
            <a:r>
              <a:rPr lang="en-US" sz="1500" dirty="0"/>
              <a:t>Can you see the similarities between the outfit of the woman in the middle and the women’s outfits on the right? </a:t>
            </a:r>
          </a:p>
          <a:p>
            <a:endParaRPr lang="en-US" sz="1500" dirty="0"/>
          </a:p>
          <a:p>
            <a:r>
              <a:rPr lang="en-US" sz="1500" dirty="0"/>
              <a:t>We often see images of the Founding Fathers portrayed in clothes inspired by ancient Greece, like this statue of George Washington, which was made to go in the Capital Building, but which you can now see in the Smithsonian Museum of American History. Who does he look like here? Zeus. Is it strange seeing George Washington like this? </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10</a:t>
            </a:fld>
            <a:endParaRPr lang="en-US"/>
          </a:p>
        </p:txBody>
      </p:sp>
    </p:spTree>
    <p:extLst>
      <p:ext uri="{BB962C8B-B14F-4D97-AF65-F5344CB8AC3E}">
        <p14:creationId xmlns:p14="http://schemas.microsoft.com/office/powerpoint/2010/main" val="833228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500" dirty="0"/>
              <a:t>The Parlor is on the public side of the house and was used to entertain guests. See how it’s more fancy than the Breakfast Room, with the colorful carpet and wallpaper? </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11</a:t>
            </a:fld>
            <a:endParaRPr lang="en-US"/>
          </a:p>
        </p:txBody>
      </p:sp>
    </p:spTree>
    <p:extLst>
      <p:ext uri="{BB962C8B-B14F-4D97-AF65-F5344CB8AC3E}">
        <p14:creationId xmlns:p14="http://schemas.microsoft.com/office/powerpoint/2010/main" val="91254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Looking glass (hidden out of frame):</a:t>
            </a:r>
          </a:p>
          <a:p>
            <a:r>
              <a:rPr lang="en-US" sz="1500" dirty="0"/>
              <a:t>Remember, there are three different types of columns. Who can tell me what type of columns are on the looking glass? (Ionic)</a:t>
            </a:r>
          </a:p>
          <a:p>
            <a:endParaRPr lang="en-US" sz="1500" dirty="0"/>
          </a:p>
          <a:p>
            <a:r>
              <a:rPr lang="en-US" sz="1500" dirty="0"/>
              <a:t>Lemoine Sampler:</a:t>
            </a:r>
          </a:p>
          <a:p>
            <a:r>
              <a:rPr lang="en-US" sz="1500" dirty="0"/>
              <a:t>What do you see in the picture? This was sewn by a 12-year old girl who showed off what she had learned.</a:t>
            </a:r>
          </a:p>
          <a:p>
            <a:r>
              <a:rPr lang="en-US" sz="1500" dirty="0"/>
              <a:t>-D.C. was created to be the capital of the United States. Is D.C. a city or a state? Unlike Greece, all 50 states are joined under 1 Federal Government with Washington, D.C. as the capital, which is neither a city nor a state. It’s a district! </a:t>
            </a:r>
          </a:p>
          <a:p>
            <a:r>
              <a:rPr lang="en-US" sz="1500" dirty="0"/>
              <a:t>-Greece had many different city-states, which had their own citizens, as well as their own forms of government, laws and money. However, the Greek city-states had similarities among them. They shared the same language, culture, and religion. Have you heard of Athens or Sparta? They are examples of two city-states in ancient Greece.</a:t>
            </a:r>
          </a:p>
          <a:p>
            <a:r>
              <a:rPr lang="en-US" sz="1500" dirty="0"/>
              <a:t>- Some city-states were ruled by a king (like the city-state of Corinth), while others were ruled by a small group of people (Sparta) and one city-state (Athens) experimented with democracy, or rule by many. Every citizen in Athens could vote on laws and changes in the laws.</a:t>
            </a:r>
          </a:p>
          <a:p>
            <a:endParaRPr lang="en-US" sz="1500" dirty="0"/>
          </a:p>
          <a:p>
            <a:r>
              <a:rPr lang="en-US" sz="1500" dirty="0"/>
              <a:t>America Guided by Wisdom Engraving (hidden on the wall behind the viewer):</a:t>
            </a:r>
          </a:p>
          <a:p>
            <a:r>
              <a:rPr lang="en-US" sz="1500" dirty="0"/>
              <a:t>-In the foreground stands the Greek Goddess of Wisdom and Warfare, Athena. Can anyone see her symbols? (she wears a helmet and carries a shield and spear). She’s pointing to a shield bearing the arms of the United States and the inscription “Union and Independence.” See the American flag behind them? That’s another clue about who the seated woman is.</a:t>
            </a:r>
          </a:p>
          <a:p>
            <a:r>
              <a:rPr lang="en-US" sz="1500" dirty="0"/>
              <a:t>-The seated woman is a representation or symbol of “America”</a:t>
            </a:r>
          </a:p>
          <a:p>
            <a:r>
              <a:rPr lang="en-US" sz="1500" dirty="0"/>
              <a:t>-On the ground, Athena’s shield has the image of the head of Medusa. In Greek mythology the gaze of Medusa could turn humans to stone. In Greece this image was used to ward off enemies and could be found in temples and on dress, dishes, weapons, and coins throughout the Greece. </a:t>
            </a:r>
          </a:p>
          <a:p>
            <a:r>
              <a:rPr lang="en-US" sz="1500" dirty="0"/>
              <a:t>-What symbols can you think of that represent America today? (A Cornucopia, like the one on the ground, but also eagles, George Washington, the flag, corn, tobacco leaves)</a:t>
            </a:r>
          </a:p>
          <a:p>
            <a:r>
              <a:rPr lang="en-US" sz="1500" dirty="0"/>
              <a:t> </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12</a:t>
            </a:fld>
            <a:endParaRPr lang="en-US"/>
          </a:p>
        </p:txBody>
      </p:sp>
    </p:spTree>
    <p:extLst>
      <p:ext uri="{BB962C8B-B14F-4D97-AF65-F5344CB8AC3E}">
        <p14:creationId xmlns:p14="http://schemas.microsoft.com/office/powerpoint/2010/main" val="3780239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This was the main entrance of the house when it was built. Because this would be the first room guests would see in the house, let’s take a minute to look around the room to see what architectural features you can see in this room. Would you be impressed walking into this room for the first time? </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13</a:t>
            </a:fld>
            <a:endParaRPr lang="en-US"/>
          </a:p>
        </p:txBody>
      </p:sp>
    </p:spTree>
    <p:extLst>
      <p:ext uri="{BB962C8B-B14F-4D97-AF65-F5344CB8AC3E}">
        <p14:creationId xmlns:p14="http://schemas.microsoft.com/office/powerpoint/2010/main" val="275484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This space creates a symmetrical house, meaning it is the same on the left and right. Two rooms on either side of the central passage, downstairs and upstairs. It also exemplifies division of public and private space, calls attention to importance of public life</a:t>
            </a:r>
          </a:p>
          <a:p>
            <a:endParaRPr lang="en-US" sz="1500" dirty="0"/>
          </a:p>
          <a:p>
            <a:r>
              <a:rPr lang="en-US" sz="1500" dirty="0"/>
              <a:t>Palladian Window (on the landing of the stairs) is a large window with an arched center and narrow rectangular sections on both sides. This window lets in light which was very important before there was electricity.</a:t>
            </a:r>
          </a:p>
          <a:p>
            <a:endParaRPr lang="en-US" sz="1500" dirty="0"/>
          </a:p>
          <a:p>
            <a:r>
              <a:rPr lang="en-US" sz="1500" dirty="0"/>
              <a:t>Arches were invented by the Greeks and provide better support for buildings, bridges, etc. Arches were stronger than flat roofs. We see any archway here in the middle of the house.</a:t>
            </a:r>
          </a:p>
          <a:p>
            <a:endParaRPr lang="en-US" sz="1500" dirty="0"/>
          </a:p>
          <a:p>
            <a:r>
              <a:rPr lang="en-US" sz="1500" dirty="0"/>
              <a:t>Activity for three people: two people, stand across from each other and hold up your arms straight in front of you with your hands touching. The third person should push on their arms to show that a flat roof will fall if too much weight is applied. Now have the two people make an arch with their arms and the third person push on their arms to show that an arch is much stronger.</a:t>
            </a:r>
          </a:p>
          <a:p>
            <a:r>
              <a:rPr lang="en-US" sz="1500" dirty="0"/>
              <a:t>The fan light above the door is another use of the arch.</a:t>
            </a:r>
          </a:p>
          <a:p>
            <a:endParaRPr lang="en-US" sz="1500" dirty="0"/>
          </a:p>
          <a:p>
            <a:r>
              <a:rPr lang="en-US" sz="1500" dirty="0"/>
              <a:t>Wallpaper can be seen throughout the house and in this room this big, repeating pattern makes the room look even taller than it really is. This kind of pattern is made of “coffers” which often decorated the ceilings of Greek buildings in plaster.</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14</a:t>
            </a:fld>
            <a:endParaRPr lang="en-US"/>
          </a:p>
        </p:txBody>
      </p:sp>
    </p:spTree>
    <p:extLst>
      <p:ext uri="{BB962C8B-B14F-4D97-AF65-F5344CB8AC3E}">
        <p14:creationId xmlns:p14="http://schemas.microsoft.com/office/powerpoint/2010/main" val="116519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So we’ve looked at how Dumbarton House has used different characteristics of Greek architecture and design. Remember that Dumbarton House was built around 1800.</a:t>
            </a:r>
          </a:p>
          <a:p>
            <a:endParaRPr lang="en-US" sz="1500" dirty="0"/>
          </a:p>
          <a:p>
            <a:r>
              <a:rPr lang="en-US" sz="1500" dirty="0"/>
              <a:t>Have you seen the Lincoln Memorial? It was finished in 1922, more than 100 years after Dumbarton House. Even though they were built in different times, they both show how Greek ideas continue to influence the United States. What do they have in common? (columns, decorative frieze). As you can probably see throughout your town or city, the government continues to use Classical Greek designs in their buildings, which works as a clue to tell people that building has a government function. </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15</a:t>
            </a:fld>
            <a:endParaRPr lang="en-US"/>
          </a:p>
        </p:txBody>
      </p:sp>
    </p:spTree>
    <p:extLst>
      <p:ext uri="{BB962C8B-B14F-4D97-AF65-F5344CB8AC3E}">
        <p14:creationId xmlns:p14="http://schemas.microsoft.com/office/powerpoint/2010/main" val="3406736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Now you get a chance to design a building using some of the architectural or stylistic elements that we learned about from ancient Greece or the Federal period.</a:t>
            </a:r>
          </a:p>
          <a:p>
            <a:endParaRPr lang="en-US" sz="1500" dirty="0"/>
          </a:p>
          <a:p>
            <a:r>
              <a:rPr lang="en-US" sz="1500" dirty="0"/>
              <a:t>Using this worksheet, first identify how you want your building to look. Think about a public space that you feel your community needs (for example, a memorial, a library, a town hall, etc.) and what qualities you think it should have. When passersby see your building, how do you what them to “read” it? What types of activities do you want to take place in your building? Think about how you can build a model of this. How can you depict columns? How can you depict steps?</a:t>
            </a:r>
          </a:p>
          <a:p>
            <a:endParaRPr lang="en-US" sz="1500" dirty="0"/>
          </a:p>
          <a:p>
            <a:r>
              <a:rPr lang="en-US" sz="1500" dirty="0"/>
              <a:t>Using craft supplies like construction paper, recyclables like cardboard boxes and toilet paper rolls, popsicle sticks, foam sheets, cardboard, glue, markers, toothpicks, pipe cleaners, and tape, build a model of your building! </a:t>
            </a:r>
          </a:p>
          <a:p>
            <a:endParaRPr lang="en-US" sz="1500" dirty="0"/>
          </a:p>
          <a:p>
            <a:r>
              <a:rPr lang="en-US" sz="1500" dirty="0"/>
              <a:t>After constructing your building, discuss your design. What is the building used for? What classical elements/ideas did you incorporate? What designs elements did you include that may not be classical? What do you want people to feel when they see or use your building? Why did you decide to design this building?</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16</a:t>
            </a:fld>
            <a:endParaRPr lang="en-US"/>
          </a:p>
        </p:txBody>
      </p:sp>
    </p:spTree>
    <p:extLst>
      <p:ext uri="{BB962C8B-B14F-4D97-AF65-F5344CB8AC3E}">
        <p14:creationId xmlns:p14="http://schemas.microsoft.com/office/powerpoint/2010/main" val="2500066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500" dirty="0"/>
              <a:t>Today we have learned about the influence of Greek thought and ideas on both American government and architecture by looking at the architecture of the Parthenon and Dumbarton House. Now maybe you can start looking around in your neighborhood and community to see if you can find other examples of classical architecture!</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17</a:t>
            </a:fld>
            <a:endParaRPr lang="en-US"/>
          </a:p>
        </p:txBody>
      </p:sp>
    </p:spTree>
    <p:extLst>
      <p:ext uri="{BB962C8B-B14F-4D97-AF65-F5344CB8AC3E}">
        <p14:creationId xmlns:p14="http://schemas.microsoft.com/office/powerpoint/2010/main" val="201792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This program uses the collection of Dumbarton House, a Federal period historic house museum located in Georgetown, Washington DC. </a:t>
            </a:r>
          </a:p>
          <a:p>
            <a:endParaRPr lang="en-US" sz="1500" dirty="0"/>
          </a:p>
          <a:p>
            <a:r>
              <a:rPr lang="en-US" sz="1500" dirty="0"/>
              <a:t>Dumbarton House was built in 1799 and finished in 1804. The first long-term resident of Dumbarton House was a man by the name of Joseph Nourse, who was the First Register of the US Treasury. He worked for our first six presidents. He resided in this house between 1804 and 1813 with his wife Maria and about 10 servants, black and white, indentured and enslaved. He also had two children who survived to adulthood, Charles and Anna Maria (or Josepha), though they did not live in this house full-time. Although many other people lived here over the past 200 years, we focus on the period when Joseph Nourse and his household lived and worked here.</a:t>
            </a:r>
          </a:p>
        </p:txBody>
      </p:sp>
      <p:sp>
        <p:nvSpPr>
          <p:cNvPr id="4" name="Slide Number Placeholder 3"/>
          <p:cNvSpPr>
            <a:spLocks noGrp="1"/>
          </p:cNvSpPr>
          <p:nvPr>
            <p:ph type="sldNum" sz="quarter" idx="5"/>
          </p:nvPr>
        </p:nvSpPr>
        <p:spPr/>
        <p:txBody>
          <a:bodyPr/>
          <a:lstStyle/>
          <a:p>
            <a:fld id="{1EB89B07-C73A-48ED-9181-01E4B23BCACB}" type="slidenum">
              <a:rPr lang="en-US" smtClean="0"/>
              <a:t>2</a:t>
            </a:fld>
            <a:endParaRPr lang="en-US"/>
          </a:p>
        </p:txBody>
      </p:sp>
    </p:spTree>
    <p:extLst>
      <p:ext uri="{BB962C8B-B14F-4D97-AF65-F5344CB8AC3E}">
        <p14:creationId xmlns:p14="http://schemas.microsoft.com/office/powerpoint/2010/main" val="2654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Early Americans were heavily influenced by Ancient Greece and we can see that in their art, architecture, and government. Let’s start by looking at how their architecture was connected.</a:t>
            </a:r>
          </a:p>
          <a:p>
            <a:endParaRPr lang="en-US" sz="1500" dirty="0"/>
          </a:p>
          <a:p>
            <a:r>
              <a:rPr lang="en-US" sz="1500" dirty="0"/>
              <a:t>This is an Acropolis which means “high city” in Greek. Most city-states in ancient Greece had at their center a rocky mound or hill where they built their important temples and where the people could retreat to if under attack. The most famous acropolis is the one in Athens. The Athenian Acropolis is home to one of the most famous buildings in the world: the Parthenon. This temple was built for the goddess Athena and used as a gathering place for Greeks to practice religious ceremonies, as well as, discuss politics and civic issues.</a:t>
            </a:r>
          </a:p>
          <a:p>
            <a:endParaRPr lang="en-US" sz="1500" dirty="0"/>
          </a:p>
          <a:p>
            <a:r>
              <a:rPr lang="en-US" sz="1500" dirty="0"/>
              <a:t>Can you think of an example of a building(s) in DC that sits on a hill, houses our government and has some similarities to this architectural style?</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3</a:t>
            </a:fld>
            <a:endParaRPr lang="en-US"/>
          </a:p>
        </p:txBody>
      </p:sp>
    </p:spTree>
    <p:extLst>
      <p:ext uri="{BB962C8B-B14F-4D97-AF65-F5344CB8AC3E}">
        <p14:creationId xmlns:p14="http://schemas.microsoft.com/office/powerpoint/2010/main" val="1931924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The Capitol and the Supreme Court are both on Capitol Hill and Legislative and Judicial Branches of our government.</a:t>
            </a:r>
          </a:p>
          <a:p>
            <a:endParaRPr lang="en-US" sz="1500" dirty="0"/>
          </a:p>
          <a:p>
            <a:r>
              <a:rPr lang="en-US" sz="1500" dirty="0"/>
              <a:t>The Legislative and Judicial branched make up 2 of our 3 branches of government. What is the third branch of our government or what building is it represented by?</a:t>
            </a:r>
          </a:p>
          <a:p>
            <a:r>
              <a:rPr lang="en-US" sz="1500" dirty="0"/>
              <a:t>	The Executive Branch / President / White House</a:t>
            </a:r>
          </a:p>
          <a:p>
            <a:endParaRPr lang="en-US" sz="1500" dirty="0"/>
          </a:p>
          <a:p>
            <a:r>
              <a:rPr lang="en-US" sz="1500" dirty="0"/>
              <a:t>In Ancient Greece, the different city states had different forms of government</a:t>
            </a:r>
          </a:p>
          <a:p>
            <a:pPr lvl="0"/>
            <a:r>
              <a:rPr lang="en-US" sz="1500" dirty="0"/>
              <a:t>	Monarchy - rule by an individual who had inherited his role.</a:t>
            </a:r>
          </a:p>
          <a:p>
            <a:pPr lvl="0"/>
            <a:r>
              <a:rPr lang="en-US" sz="1500" dirty="0"/>
              <a:t>	Oligarchy - rule by a select group of individuals.</a:t>
            </a:r>
          </a:p>
          <a:p>
            <a:pPr lvl="0"/>
            <a:r>
              <a:rPr lang="en-US" sz="1500" dirty="0"/>
              <a:t>	Tyranny - rule by an individual who had seized power by unconstitutional means</a:t>
            </a:r>
          </a:p>
          <a:p>
            <a:endParaRPr lang="en-US" sz="1500" dirty="0"/>
          </a:p>
          <a:p>
            <a:r>
              <a:rPr lang="en-US" sz="1500" dirty="0"/>
              <a:t>And in Athens, which served as the inspiration for our American government they had a Democracy - rule by the people. In the United States, we have a Representative Democracy – a government whose citizens vote for representatives. These representatives create and change the laws that govern the people.</a:t>
            </a:r>
          </a:p>
          <a:p>
            <a:endParaRPr lang="en-US" sz="1500" dirty="0"/>
          </a:p>
          <a:p>
            <a:r>
              <a:rPr lang="en-US" sz="1500" dirty="0"/>
              <a:t>Now that we have a better idea of the government and architecture, we are going to tour museum and see actual examples of how this was incorporated into the day-to-day lives of early Americans.</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4</a:t>
            </a:fld>
            <a:endParaRPr lang="en-US"/>
          </a:p>
        </p:txBody>
      </p:sp>
    </p:spTree>
    <p:extLst>
      <p:ext uri="{BB962C8B-B14F-4D97-AF65-F5344CB8AC3E}">
        <p14:creationId xmlns:p14="http://schemas.microsoft.com/office/powerpoint/2010/main" val="2878579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Let’s take some time to learn more about the exterior (our outside) architecture of Dumbarton House.</a:t>
            </a:r>
          </a:p>
          <a:p>
            <a:endParaRPr lang="en-US" sz="1500" dirty="0"/>
          </a:p>
          <a:p>
            <a:r>
              <a:rPr lang="en-US" sz="1500" dirty="0"/>
              <a:t>Dumbarton House was built in the Federal Period by a man named Samuel Jackson, right around the time that the Federal Government/the capital of the US moved from Philadelphia to Washington, D.C. We were a new country looking back at some ancient civilizations to serve as models for our art, architecture, and government. Samuel Jackson, the architect, included some of the elements of classical Greek architecture into the design of Dumbarton House, which we see.</a:t>
            </a:r>
          </a:p>
          <a:p>
            <a:endParaRPr lang="en-US" sz="1500" dirty="0"/>
          </a:p>
          <a:p>
            <a:r>
              <a:rPr lang="en-US" sz="1500" dirty="0"/>
              <a:t>What other buildings does Dumbarton House remind you of? Maybe the White House?</a:t>
            </a:r>
          </a:p>
          <a:p>
            <a:endParaRPr lang="en-US" sz="1500" dirty="0"/>
          </a:p>
          <a:p>
            <a:r>
              <a:rPr lang="en-US" sz="1500" dirty="0"/>
              <a:t>Let’s look back at the Parthenon which we saw earlier – What are some similarities between Dumbarton House and the Parthenon?</a:t>
            </a:r>
          </a:p>
          <a:p>
            <a:pPr marL="181240" indent="-181240">
              <a:buFont typeface="Arial" panose="020B0604020202020204" pitchFamily="34" charset="0"/>
              <a:buChar char="•"/>
            </a:pPr>
            <a:r>
              <a:rPr lang="en-US" sz="1500" dirty="0"/>
              <a:t>Symmetry</a:t>
            </a:r>
          </a:p>
          <a:p>
            <a:pPr marL="181240" indent="-181240">
              <a:buFont typeface="Arial" panose="020B0604020202020204" pitchFamily="34" charset="0"/>
              <a:buChar char="•"/>
            </a:pPr>
            <a:r>
              <a:rPr lang="en-US" sz="1500" dirty="0"/>
              <a:t>Columns: Explain there are 3 types of columns, </a:t>
            </a:r>
          </a:p>
          <a:p>
            <a:pPr marL="664546" lvl="1" indent="-181240">
              <a:buFont typeface="Arial" panose="020B0604020202020204" pitchFamily="34" charset="0"/>
              <a:buChar char="•"/>
            </a:pPr>
            <a:r>
              <a:rPr lang="en-US" sz="1500" dirty="0"/>
              <a:t>Doric (flat), Ionic (scrolls), Corinthian (acanthus leaves). </a:t>
            </a:r>
          </a:p>
          <a:p>
            <a:pPr marL="664546" lvl="1" indent="-181240">
              <a:buFont typeface="Arial" panose="020B0604020202020204" pitchFamily="34" charset="0"/>
              <a:buChar char="•"/>
            </a:pPr>
            <a:r>
              <a:rPr lang="en-US" sz="1500" dirty="0"/>
              <a:t>Which type does Dumbarton House have? (Doric)</a:t>
            </a:r>
          </a:p>
          <a:p>
            <a:pPr marL="181240" indent="-181240">
              <a:buFont typeface="Arial" panose="020B0604020202020204" pitchFamily="34" charset="0"/>
              <a:buChar char="•"/>
            </a:pPr>
            <a:r>
              <a:rPr lang="en-US" sz="1500" dirty="0"/>
              <a:t>Arched Window: arches are stronger than flat roofs, so they provide better support for buildings and bridges. </a:t>
            </a:r>
          </a:p>
          <a:p>
            <a:endParaRPr lang="en-US" sz="1500" dirty="0"/>
          </a:p>
          <a:p>
            <a:r>
              <a:rPr lang="en-US" sz="1500" dirty="0"/>
              <a:t>Why do you think the Parthenon is made of marble and Dumbarton House is made of brick?</a:t>
            </a:r>
          </a:p>
          <a:p>
            <a:r>
              <a:rPr lang="en-US" sz="1500" dirty="0"/>
              <a:t>Marble was a raw material available in Greece.</a:t>
            </a:r>
          </a:p>
          <a:p>
            <a:r>
              <a:rPr lang="en-US" sz="1500" dirty="0"/>
              <a:t>Brick kilns were prevalent in early Georgetown. Brick was also considered a luxury building material in the Federal Period – it was a way to show off one’s wealth, as most upper-class houses were constructed of brick, stone, or plastered.</a:t>
            </a:r>
          </a:p>
          <a:p>
            <a:endParaRPr lang="en-US" sz="1500" dirty="0"/>
          </a:p>
          <a:p>
            <a:r>
              <a:rPr lang="en-US" sz="1500" dirty="0"/>
              <a:t>Are there design elements of Dumbarton House that are similar to characteristics of other buildings you are familiar with (home, school, local museum)?</a:t>
            </a:r>
          </a:p>
          <a:p>
            <a:endParaRPr lang="en-US" sz="1500" dirty="0"/>
          </a:p>
          <a:p>
            <a:r>
              <a:rPr lang="en-US" sz="1500" dirty="0"/>
              <a:t>At the end of this program, you are going to have a chance to create your own building.</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5</a:t>
            </a:fld>
            <a:endParaRPr lang="en-US"/>
          </a:p>
        </p:txBody>
      </p:sp>
    </p:spTree>
    <p:extLst>
      <p:ext uri="{BB962C8B-B14F-4D97-AF65-F5344CB8AC3E}">
        <p14:creationId xmlns:p14="http://schemas.microsoft.com/office/powerpoint/2010/main" val="50464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500" dirty="0"/>
              <a:t>This is the breakfast room. It was used by the Nourse family for private meals with no guests, writing, and reading. It might be similar to your living room or family room today. Take a minute to look around the room – do you see anything that reminds you of ancient Greece? </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6</a:t>
            </a:fld>
            <a:endParaRPr lang="en-US"/>
          </a:p>
        </p:txBody>
      </p:sp>
    </p:spTree>
    <p:extLst>
      <p:ext uri="{BB962C8B-B14F-4D97-AF65-F5344CB8AC3E}">
        <p14:creationId xmlns:p14="http://schemas.microsoft.com/office/powerpoint/2010/main" val="1814710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The central plinth on the Baltimore writing desk:</a:t>
            </a:r>
          </a:p>
          <a:p>
            <a:r>
              <a:rPr lang="en-US" sz="1500" dirty="0"/>
              <a:t>This urn is decorated with laurel leaves from an evergreen tree. It looks like a trophy. In ancient Greece, wreaths were given to victors, both in athletic competitions, including the ancient Olympics, and in poetic competitions. You can see these laurel wreaths better on the fireplace – see the loops that look like “W”s? </a:t>
            </a:r>
          </a:p>
          <a:p>
            <a:endParaRPr lang="en-US" sz="1500" dirty="0"/>
          </a:p>
          <a:p>
            <a:r>
              <a:rPr lang="en-US" sz="1500" dirty="0"/>
              <a:t>Fireplace mantel:</a:t>
            </a:r>
          </a:p>
          <a:p>
            <a:r>
              <a:rPr lang="en-US" sz="1500" dirty="0"/>
              <a:t>This did not have to be here – it was put here for decoration, to make it fancy. The Ancient Greeks told stories about their gods. These stories are called myths. The Greeks believed their gods and goddesses and other magical beings really existed. They believed these magical beings could interfere in their lives, to help them or to hurt them.</a:t>
            </a:r>
          </a:p>
          <a:p>
            <a:r>
              <a:rPr lang="en-US" sz="1500" dirty="0"/>
              <a:t>What do you see in this carving? (Dolphins, water, baby). These features are associated with Poseidon, the god of the sea in Greek mythology. </a:t>
            </a:r>
          </a:p>
          <a:p>
            <a:endParaRPr lang="en-US" sz="1500" dirty="0"/>
          </a:p>
          <a:p>
            <a:r>
              <a:rPr lang="en-US" sz="1500" dirty="0"/>
              <a:t>Here we see a column! It’s not supporting anything and is just for decoration. This is a great example of </a:t>
            </a:r>
            <a:r>
              <a:rPr lang="en-US" sz="1500" dirty="0" err="1"/>
              <a:t>reeding</a:t>
            </a:r>
            <a:r>
              <a:rPr lang="en-US" sz="1500" dirty="0"/>
              <a:t> in architectural decoration! </a:t>
            </a:r>
            <a:r>
              <a:rPr lang="en-US" sz="1500" dirty="0" err="1"/>
              <a:t>Reeding</a:t>
            </a:r>
            <a:r>
              <a:rPr lang="en-US" sz="1500" dirty="0"/>
              <a:t> is made up for convex ridges (meaning it comes out) and fluting is made up of concave grooves (meaning it goes in. There is an example in the lower passage!). </a:t>
            </a:r>
          </a:p>
        </p:txBody>
      </p:sp>
      <p:sp>
        <p:nvSpPr>
          <p:cNvPr id="4" name="Slide Number Placeholder 3"/>
          <p:cNvSpPr>
            <a:spLocks noGrp="1"/>
          </p:cNvSpPr>
          <p:nvPr>
            <p:ph type="sldNum" sz="quarter" idx="5"/>
          </p:nvPr>
        </p:nvSpPr>
        <p:spPr/>
        <p:txBody>
          <a:bodyPr/>
          <a:lstStyle/>
          <a:p>
            <a:fld id="{1EB89B07-C73A-48ED-9181-01E4B23BCACB}" type="slidenum">
              <a:rPr lang="en-US" smtClean="0"/>
              <a:t>7</a:t>
            </a:fld>
            <a:endParaRPr lang="en-US"/>
          </a:p>
        </p:txBody>
      </p:sp>
    </p:spTree>
    <p:extLst>
      <p:ext uri="{BB962C8B-B14F-4D97-AF65-F5344CB8AC3E}">
        <p14:creationId xmlns:p14="http://schemas.microsoft.com/office/powerpoint/2010/main" val="4187098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500" dirty="0"/>
              <a:t>This was Joseph and Maria’s bedroom, and where Maria would write letters and sew clothing and linens for the household.</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8</a:t>
            </a:fld>
            <a:endParaRPr lang="en-US"/>
          </a:p>
        </p:txBody>
      </p:sp>
    </p:spTree>
    <p:extLst>
      <p:ext uri="{BB962C8B-B14F-4D97-AF65-F5344CB8AC3E}">
        <p14:creationId xmlns:p14="http://schemas.microsoft.com/office/powerpoint/2010/main" val="319764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Band Box:</a:t>
            </a:r>
          </a:p>
          <a:p>
            <a:r>
              <a:rPr lang="en-US" sz="1500" dirty="0"/>
              <a:t>What symbol of America do you see on this? Eagle! In Greek mythology, Zeus (the king of the gods) was represented by an eagle. This is a great example of how early Americans showed their pride in their new country. The building that looks like the White House is the New York State House, from when New York was the capital of the US.</a:t>
            </a:r>
          </a:p>
          <a:p>
            <a:r>
              <a:rPr lang="en-US" sz="1500" dirty="0"/>
              <a:t> </a:t>
            </a:r>
          </a:p>
          <a:p>
            <a:r>
              <a:rPr lang="en-US" sz="1500" dirty="0"/>
              <a:t>Washington Family Portrait (hidden behind the bed hanging): </a:t>
            </a:r>
          </a:p>
          <a:p>
            <a:r>
              <a:rPr lang="en-US" sz="1500" dirty="0"/>
              <a:t>Who is in this picture? Why is George Washington important to American history? George Washington was the first President of the United States, but he was the General of the Continental Army before that. After the colonists defeated the British in the Revolutionary War, they needed to set up their own government. The founding fathers, including George Washington used ancient Greece as a model for the new American government.</a:t>
            </a:r>
          </a:p>
          <a:p>
            <a:endParaRPr lang="en-US" sz="1500" dirty="0"/>
          </a:p>
        </p:txBody>
      </p:sp>
      <p:sp>
        <p:nvSpPr>
          <p:cNvPr id="4" name="Slide Number Placeholder 3"/>
          <p:cNvSpPr>
            <a:spLocks noGrp="1"/>
          </p:cNvSpPr>
          <p:nvPr>
            <p:ph type="sldNum" sz="quarter" idx="5"/>
          </p:nvPr>
        </p:nvSpPr>
        <p:spPr/>
        <p:txBody>
          <a:bodyPr/>
          <a:lstStyle/>
          <a:p>
            <a:fld id="{1EB89B07-C73A-48ED-9181-01E4B23BCACB}" type="slidenum">
              <a:rPr lang="en-US" smtClean="0"/>
              <a:t>9</a:t>
            </a:fld>
            <a:endParaRPr lang="en-US"/>
          </a:p>
        </p:txBody>
      </p:sp>
    </p:spTree>
    <p:extLst>
      <p:ext uri="{BB962C8B-B14F-4D97-AF65-F5344CB8AC3E}">
        <p14:creationId xmlns:p14="http://schemas.microsoft.com/office/powerpoint/2010/main" val="1179971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27CA-8E19-41E5-BDA8-75A80CC717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EC1671-AE60-4D59-8CC9-F290C80A7C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8417BE-2A06-419C-894D-4BE16A02DA9C}"/>
              </a:ext>
            </a:extLst>
          </p:cNvPr>
          <p:cNvSpPr>
            <a:spLocks noGrp="1"/>
          </p:cNvSpPr>
          <p:nvPr>
            <p:ph type="dt" sz="half" idx="10"/>
          </p:nvPr>
        </p:nvSpPr>
        <p:spPr/>
        <p:txBody>
          <a:bodyPr/>
          <a:lstStyle/>
          <a:p>
            <a:fld id="{87BFD253-9E43-400A-A25C-2C22A0D8D764}" type="datetimeFigureOut">
              <a:rPr lang="en-US" smtClean="0"/>
              <a:t>4/3/2020</a:t>
            </a:fld>
            <a:endParaRPr lang="en-US"/>
          </a:p>
        </p:txBody>
      </p:sp>
      <p:sp>
        <p:nvSpPr>
          <p:cNvPr id="5" name="Footer Placeholder 4">
            <a:extLst>
              <a:ext uri="{FF2B5EF4-FFF2-40B4-BE49-F238E27FC236}">
                <a16:creationId xmlns:a16="http://schemas.microsoft.com/office/drawing/2014/main" id="{A5181772-529D-4A82-9A5D-2C85D4B3C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7AC95-8775-472E-BF51-1D746B6F0B1C}"/>
              </a:ext>
            </a:extLst>
          </p:cNvPr>
          <p:cNvSpPr>
            <a:spLocks noGrp="1"/>
          </p:cNvSpPr>
          <p:nvPr>
            <p:ph type="sldNum" sz="quarter" idx="12"/>
          </p:nvPr>
        </p:nvSpPr>
        <p:spPr/>
        <p:txBody>
          <a:bodyPr/>
          <a:lstStyle/>
          <a:p>
            <a:fld id="{5EC6228F-85DE-4840-9322-3825F7D7D1EE}" type="slidenum">
              <a:rPr lang="en-US" smtClean="0"/>
              <a:t>‹#›</a:t>
            </a:fld>
            <a:endParaRPr lang="en-US"/>
          </a:p>
        </p:txBody>
      </p:sp>
    </p:spTree>
    <p:extLst>
      <p:ext uri="{BB962C8B-B14F-4D97-AF65-F5344CB8AC3E}">
        <p14:creationId xmlns:p14="http://schemas.microsoft.com/office/powerpoint/2010/main" val="2958519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614F-3FC4-4D10-BEA6-5C59D2E80E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DE75AE-E0F7-406F-AA64-FD0F9620EC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CD162-8546-4BBA-86BE-CB4BF749385E}"/>
              </a:ext>
            </a:extLst>
          </p:cNvPr>
          <p:cNvSpPr>
            <a:spLocks noGrp="1"/>
          </p:cNvSpPr>
          <p:nvPr>
            <p:ph type="dt" sz="half" idx="10"/>
          </p:nvPr>
        </p:nvSpPr>
        <p:spPr/>
        <p:txBody>
          <a:bodyPr/>
          <a:lstStyle/>
          <a:p>
            <a:fld id="{87BFD253-9E43-400A-A25C-2C22A0D8D764}" type="datetimeFigureOut">
              <a:rPr lang="en-US" smtClean="0"/>
              <a:t>4/3/2020</a:t>
            </a:fld>
            <a:endParaRPr lang="en-US"/>
          </a:p>
        </p:txBody>
      </p:sp>
      <p:sp>
        <p:nvSpPr>
          <p:cNvPr id="5" name="Footer Placeholder 4">
            <a:extLst>
              <a:ext uri="{FF2B5EF4-FFF2-40B4-BE49-F238E27FC236}">
                <a16:creationId xmlns:a16="http://schemas.microsoft.com/office/drawing/2014/main" id="{03773427-562D-4126-BC7B-56319DB61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2933D-6867-4A09-98CF-E845A38CA86B}"/>
              </a:ext>
            </a:extLst>
          </p:cNvPr>
          <p:cNvSpPr>
            <a:spLocks noGrp="1"/>
          </p:cNvSpPr>
          <p:nvPr>
            <p:ph type="sldNum" sz="quarter" idx="12"/>
          </p:nvPr>
        </p:nvSpPr>
        <p:spPr/>
        <p:txBody>
          <a:bodyPr/>
          <a:lstStyle/>
          <a:p>
            <a:fld id="{5EC6228F-85DE-4840-9322-3825F7D7D1EE}" type="slidenum">
              <a:rPr lang="en-US" smtClean="0"/>
              <a:t>‹#›</a:t>
            </a:fld>
            <a:endParaRPr lang="en-US"/>
          </a:p>
        </p:txBody>
      </p:sp>
    </p:spTree>
    <p:extLst>
      <p:ext uri="{BB962C8B-B14F-4D97-AF65-F5344CB8AC3E}">
        <p14:creationId xmlns:p14="http://schemas.microsoft.com/office/powerpoint/2010/main" val="3159001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F030D2-07EB-4804-BCB2-C599DD8720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D66022-C01A-4A3B-A75E-9F3136B355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CB459-18C3-475F-AC74-42DC57B7CE6A}"/>
              </a:ext>
            </a:extLst>
          </p:cNvPr>
          <p:cNvSpPr>
            <a:spLocks noGrp="1"/>
          </p:cNvSpPr>
          <p:nvPr>
            <p:ph type="dt" sz="half" idx="10"/>
          </p:nvPr>
        </p:nvSpPr>
        <p:spPr/>
        <p:txBody>
          <a:bodyPr/>
          <a:lstStyle/>
          <a:p>
            <a:fld id="{87BFD253-9E43-400A-A25C-2C22A0D8D764}" type="datetimeFigureOut">
              <a:rPr lang="en-US" smtClean="0"/>
              <a:t>4/3/2020</a:t>
            </a:fld>
            <a:endParaRPr lang="en-US"/>
          </a:p>
        </p:txBody>
      </p:sp>
      <p:sp>
        <p:nvSpPr>
          <p:cNvPr id="5" name="Footer Placeholder 4">
            <a:extLst>
              <a:ext uri="{FF2B5EF4-FFF2-40B4-BE49-F238E27FC236}">
                <a16:creationId xmlns:a16="http://schemas.microsoft.com/office/drawing/2014/main" id="{B2E4243F-FC68-4013-8E5F-542F90871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B71F1-B841-4DEF-A54E-6DCBF2D8F5B7}"/>
              </a:ext>
            </a:extLst>
          </p:cNvPr>
          <p:cNvSpPr>
            <a:spLocks noGrp="1"/>
          </p:cNvSpPr>
          <p:nvPr>
            <p:ph type="sldNum" sz="quarter" idx="12"/>
          </p:nvPr>
        </p:nvSpPr>
        <p:spPr/>
        <p:txBody>
          <a:bodyPr/>
          <a:lstStyle/>
          <a:p>
            <a:fld id="{5EC6228F-85DE-4840-9322-3825F7D7D1EE}" type="slidenum">
              <a:rPr lang="en-US" smtClean="0"/>
              <a:t>‹#›</a:t>
            </a:fld>
            <a:endParaRPr lang="en-US"/>
          </a:p>
        </p:txBody>
      </p:sp>
    </p:spTree>
    <p:extLst>
      <p:ext uri="{BB962C8B-B14F-4D97-AF65-F5344CB8AC3E}">
        <p14:creationId xmlns:p14="http://schemas.microsoft.com/office/powerpoint/2010/main" val="422802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F7CBF-310B-4B22-9EDC-EFB8037A5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0A633C-6857-4C09-8019-0B9D227582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8D7D4-9FC4-4246-B61F-B5A6F7EBDE9F}"/>
              </a:ext>
            </a:extLst>
          </p:cNvPr>
          <p:cNvSpPr>
            <a:spLocks noGrp="1"/>
          </p:cNvSpPr>
          <p:nvPr>
            <p:ph type="dt" sz="half" idx="10"/>
          </p:nvPr>
        </p:nvSpPr>
        <p:spPr/>
        <p:txBody>
          <a:bodyPr/>
          <a:lstStyle/>
          <a:p>
            <a:fld id="{87BFD253-9E43-400A-A25C-2C22A0D8D764}" type="datetimeFigureOut">
              <a:rPr lang="en-US" smtClean="0"/>
              <a:t>4/3/2020</a:t>
            </a:fld>
            <a:endParaRPr lang="en-US"/>
          </a:p>
        </p:txBody>
      </p:sp>
      <p:sp>
        <p:nvSpPr>
          <p:cNvPr id="5" name="Footer Placeholder 4">
            <a:extLst>
              <a:ext uri="{FF2B5EF4-FFF2-40B4-BE49-F238E27FC236}">
                <a16:creationId xmlns:a16="http://schemas.microsoft.com/office/drawing/2014/main" id="{1EFC1FB3-DF54-4D0F-BD44-062E51B9F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F6C7FF-0CFB-45F1-9146-567563D413D5}"/>
              </a:ext>
            </a:extLst>
          </p:cNvPr>
          <p:cNvSpPr>
            <a:spLocks noGrp="1"/>
          </p:cNvSpPr>
          <p:nvPr>
            <p:ph type="sldNum" sz="quarter" idx="12"/>
          </p:nvPr>
        </p:nvSpPr>
        <p:spPr/>
        <p:txBody>
          <a:bodyPr/>
          <a:lstStyle/>
          <a:p>
            <a:fld id="{5EC6228F-85DE-4840-9322-3825F7D7D1EE}" type="slidenum">
              <a:rPr lang="en-US" smtClean="0"/>
              <a:t>‹#›</a:t>
            </a:fld>
            <a:endParaRPr lang="en-US"/>
          </a:p>
        </p:txBody>
      </p:sp>
    </p:spTree>
    <p:extLst>
      <p:ext uri="{BB962C8B-B14F-4D97-AF65-F5344CB8AC3E}">
        <p14:creationId xmlns:p14="http://schemas.microsoft.com/office/powerpoint/2010/main" val="3384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AB01-1185-46EF-8C3B-54C7691D9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4A89A1-ECE1-4728-B2DE-EA90E0563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2EE689-78CA-4597-9D6D-3B01FCEF4AEC}"/>
              </a:ext>
            </a:extLst>
          </p:cNvPr>
          <p:cNvSpPr>
            <a:spLocks noGrp="1"/>
          </p:cNvSpPr>
          <p:nvPr>
            <p:ph type="dt" sz="half" idx="10"/>
          </p:nvPr>
        </p:nvSpPr>
        <p:spPr/>
        <p:txBody>
          <a:bodyPr/>
          <a:lstStyle/>
          <a:p>
            <a:fld id="{87BFD253-9E43-400A-A25C-2C22A0D8D764}" type="datetimeFigureOut">
              <a:rPr lang="en-US" smtClean="0"/>
              <a:t>4/3/2020</a:t>
            </a:fld>
            <a:endParaRPr lang="en-US"/>
          </a:p>
        </p:txBody>
      </p:sp>
      <p:sp>
        <p:nvSpPr>
          <p:cNvPr id="5" name="Footer Placeholder 4">
            <a:extLst>
              <a:ext uri="{FF2B5EF4-FFF2-40B4-BE49-F238E27FC236}">
                <a16:creationId xmlns:a16="http://schemas.microsoft.com/office/drawing/2014/main" id="{70A8A3B0-3E5B-429D-B4E5-169C9F5B6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933B0-7A2A-471A-BB88-2B640E3030F4}"/>
              </a:ext>
            </a:extLst>
          </p:cNvPr>
          <p:cNvSpPr>
            <a:spLocks noGrp="1"/>
          </p:cNvSpPr>
          <p:nvPr>
            <p:ph type="sldNum" sz="quarter" idx="12"/>
          </p:nvPr>
        </p:nvSpPr>
        <p:spPr/>
        <p:txBody>
          <a:bodyPr/>
          <a:lstStyle/>
          <a:p>
            <a:fld id="{5EC6228F-85DE-4840-9322-3825F7D7D1EE}" type="slidenum">
              <a:rPr lang="en-US" smtClean="0"/>
              <a:t>‹#›</a:t>
            </a:fld>
            <a:endParaRPr lang="en-US"/>
          </a:p>
        </p:txBody>
      </p:sp>
    </p:spTree>
    <p:extLst>
      <p:ext uri="{BB962C8B-B14F-4D97-AF65-F5344CB8AC3E}">
        <p14:creationId xmlns:p14="http://schemas.microsoft.com/office/powerpoint/2010/main" val="375499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F907-F747-434F-AC13-E6AF1F46B6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D1F19-A827-450D-9C33-6A25111B71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84CE5D-5056-41A6-98AF-4514E41807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C05115-1433-472A-8DA2-ED5F9FE3CFEE}"/>
              </a:ext>
            </a:extLst>
          </p:cNvPr>
          <p:cNvSpPr>
            <a:spLocks noGrp="1"/>
          </p:cNvSpPr>
          <p:nvPr>
            <p:ph type="dt" sz="half" idx="10"/>
          </p:nvPr>
        </p:nvSpPr>
        <p:spPr/>
        <p:txBody>
          <a:bodyPr/>
          <a:lstStyle/>
          <a:p>
            <a:fld id="{87BFD253-9E43-400A-A25C-2C22A0D8D764}" type="datetimeFigureOut">
              <a:rPr lang="en-US" smtClean="0"/>
              <a:t>4/3/2020</a:t>
            </a:fld>
            <a:endParaRPr lang="en-US"/>
          </a:p>
        </p:txBody>
      </p:sp>
      <p:sp>
        <p:nvSpPr>
          <p:cNvPr id="6" name="Footer Placeholder 5">
            <a:extLst>
              <a:ext uri="{FF2B5EF4-FFF2-40B4-BE49-F238E27FC236}">
                <a16:creationId xmlns:a16="http://schemas.microsoft.com/office/drawing/2014/main" id="{C05ADDFC-E637-4C18-AC4F-B049DFF762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F7CB2-80EF-43C7-9608-5A3B5C621BB9}"/>
              </a:ext>
            </a:extLst>
          </p:cNvPr>
          <p:cNvSpPr>
            <a:spLocks noGrp="1"/>
          </p:cNvSpPr>
          <p:nvPr>
            <p:ph type="sldNum" sz="quarter" idx="12"/>
          </p:nvPr>
        </p:nvSpPr>
        <p:spPr/>
        <p:txBody>
          <a:bodyPr/>
          <a:lstStyle/>
          <a:p>
            <a:fld id="{5EC6228F-85DE-4840-9322-3825F7D7D1EE}" type="slidenum">
              <a:rPr lang="en-US" smtClean="0"/>
              <a:t>‹#›</a:t>
            </a:fld>
            <a:endParaRPr lang="en-US"/>
          </a:p>
        </p:txBody>
      </p:sp>
    </p:spTree>
    <p:extLst>
      <p:ext uri="{BB962C8B-B14F-4D97-AF65-F5344CB8AC3E}">
        <p14:creationId xmlns:p14="http://schemas.microsoft.com/office/powerpoint/2010/main" val="208714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A10C3-7881-4BDC-96AB-5F71AA9B73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F698AA-3417-414D-96FF-FED8FCE82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530C59-B037-497C-8746-6E990FC5E9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2254CD-E46E-4CB6-AEFC-3E5F8353A2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F7ABA-EB56-4654-85C9-24EB6004F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935E3-583D-42CB-9A7E-37D2DA3DB6A3}"/>
              </a:ext>
            </a:extLst>
          </p:cNvPr>
          <p:cNvSpPr>
            <a:spLocks noGrp="1"/>
          </p:cNvSpPr>
          <p:nvPr>
            <p:ph type="dt" sz="half" idx="10"/>
          </p:nvPr>
        </p:nvSpPr>
        <p:spPr/>
        <p:txBody>
          <a:bodyPr/>
          <a:lstStyle/>
          <a:p>
            <a:fld id="{87BFD253-9E43-400A-A25C-2C22A0D8D764}" type="datetimeFigureOut">
              <a:rPr lang="en-US" smtClean="0"/>
              <a:t>4/3/2020</a:t>
            </a:fld>
            <a:endParaRPr lang="en-US"/>
          </a:p>
        </p:txBody>
      </p:sp>
      <p:sp>
        <p:nvSpPr>
          <p:cNvPr id="8" name="Footer Placeholder 7">
            <a:extLst>
              <a:ext uri="{FF2B5EF4-FFF2-40B4-BE49-F238E27FC236}">
                <a16:creationId xmlns:a16="http://schemas.microsoft.com/office/drawing/2014/main" id="{3424ABAB-8DB7-4B63-993D-71F215594C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0B85B1-58CC-4403-ACCE-A18727984ADA}"/>
              </a:ext>
            </a:extLst>
          </p:cNvPr>
          <p:cNvSpPr>
            <a:spLocks noGrp="1"/>
          </p:cNvSpPr>
          <p:nvPr>
            <p:ph type="sldNum" sz="quarter" idx="12"/>
          </p:nvPr>
        </p:nvSpPr>
        <p:spPr/>
        <p:txBody>
          <a:bodyPr/>
          <a:lstStyle/>
          <a:p>
            <a:fld id="{5EC6228F-85DE-4840-9322-3825F7D7D1EE}" type="slidenum">
              <a:rPr lang="en-US" smtClean="0"/>
              <a:t>‹#›</a:t>
            </a:fld>
            <a:endParaRPr lang="en-US"/>
          </a:p>
        </p:txBody>
      </p:sp>
    </p:spTree>
    <p:extLst>
      <p:ext uri="{BB962C8B-B14F-4D97-AF65-F5344CB8AC3E}">
        <p14:creationId xmlns:p14="http://schemas.microsoft.com/office/powerpoint/2010/main" val="140953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C84F-E6BC-4519-8706-04CA9E6DD6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C1FA29-C0C6-4076-9D92-19B6CFF2DEF3}"/>
              </a:ext>
            </a:extLst>
          </p:cNvPr>
          <p:cNvSpPr>
            <a:spLocks noGrp="1"/>
          </p:cNvSpPr>
          <p:nvPr>
            <p:ph type="dt" sz="half" idx="10"/>
          </p:nvPr>
        </p:nvSpPr>
        <p:spPr/>
        <p:txBody>
          <a:bodyPr/>
          <a:lstStyle/>
          <a:p>
            <a:fld id="{87BFD253-9E43-400A-A25C-2C22A0D8D764}" type="datetimeFigureOut">
              <a:rPr lang="en-US" smtClean="0"/>
              <a:t>4/3/2020</a:t>
            </a:fld>
            <a:endParaRPr lang="en-US"/>
          </a:p>
        </p:txBody>
      </p:sp>
      <p:sp>
        <p:nvSpPr>
          <p:cNvPr id="4" name="Footer Placeholder 3">
            <a:extLst>
              <a:ext uri="{FF2B5EF4-FFF2-40B4-BE49-F238E27FC236}">
                <a16:creationId xmlns:a16="http://schemas.microsoft.com/office/drawing/2014/main" id="{B09DB8F4-1CDC-4454-B89A-13649C9982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337B98-D349-428E-850A-BAEF7E136C52}"/>
              </a:ext>
            </a:extLst>
          </p:cNvPr>
          <p:cNvSpPr>
            <a:spLocks noGrp="1"/>
          </p:cNvSpPr>
          <p:nvPr>
            <p:ph type="sldNum" sz="quarter" idx="12"/>
          </p:nvPr>
        </p:nvSpPr>
        <p:spPr/>
        <p:txBody>
          <a:bodyPr/>
          <a:lstStyle/>
          <a:p>
            <a:fld id="{5EC6228F-85DE-4840-9322-3825F7D7D1EE}" type="slidenum">
              <a:rPr lang="en-US" smtClean="0"/>
              <a:t>‹#›</a:t>
            </a:fld>
            <a:endParaRPr lang="en-US"/>
          </a:p>
        </p:txBody>
      </p:sp>
    </p:spTree>
    <p:extLst>
      <p:ext uri="{BB962C8B-B14F-4D97-AF65-F5344CB8AC3E}">
        <p14:creationId xmlns:p14="http://schemas.microsoft.com/office/powerpoint/2010/main" val="82901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3B8AFB-EF11-4A57-A324-D7DD704CE663}"/>
              </a:ext>
            </a:extLst>
          </p:cNvPr>
          <p:cNvSpPr>
            <a:spLocks noGrp="1"/>
          </p:cNvSpPr>
          <p:nvPr>
            <p:ph type="dt" sz="half" idx="10"/>
          </p:nvPr>
        </p:nvSpPr>
        <p:spPr/>
        <p:txBody>
          <a:bodyPr/>
          <a:lstStyle/>
          <a:p>
            <a:fld id="{87BFD253-9E43-400A-A25C-2C22A0D8D764}" type="datetimeFigureOut">
              <a:rPr lang="en-US" smtClean="0"/>
              <a:t>4/3/2020</a:t>
            </a:fld>
            <a:endParaRPr lang="en-US"/>
          </a:p>
        </p:txBody>
      </p:sp>
      <p:sp>
        <p:nvSpPr>
          <p:cNvPr id="3" name="Footer Placeholder 2">
            <a:extLst>
              <a:ext uri="{FF2B5EF4-FFF2-40B4-BE49-F238E27FC236}">
                <a16:creationId xmlns:a16="http://schemas.microsoft.com/office/drawing/2014/main" id="{95463404-26C1-4A0D-8A75-31D60FA0F4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587D7-8147-43B4-B3CC-54A916453C54}"/>
              </a:ext>
            </a:extLst>
          </p:cNvPr>
          <p:cNvSpPr>
            <a:spLocks noGrp="1"/>
          </p:cNvSpPr>
          <p:nvPr>
            <p:ph type="sldNum" sz="quarter" idx="12"/>
          </p:nvPr>
        </p:nvSpPr>
        <p:spPr/>
        <p:txBody>
          <a:bodyPr/>
          <a:lstStyle/>
          <a:p>
            <a:fld id="{5EC6228F-85DE-4840-9322-3825F7D7D1EE}" type="slidenum">
              <a:rPr lang="en-US" smtClean="0"/>
              <a:t>‹#›</a:t>
            </a:fld>
            <a:endParaRPr lang="en-US"/>
          </a:p>
        </p:txBody>
      </p:sp>
    </p:spTree>
    <p:extLst>
      <p:ext uri="{BB962C8B-B14F-4D97-AF65-F5344CB8AC3E}">
        <p14:creationId xmlns:p14="http://schemas.microsoft.com/office/powerpoint/2010/main" val="4011628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DA73-CEEA-4529-93F7-A277671EF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FD7AAD-A0AD-49FC-B7BB-38D3AFB608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BB89B7-7B91-4CC6-B9E3-3AD636B0C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94C5A6-001E-4AE9-A902-A302E218509E}"/>
              </a:ext>
            </a:extLst>
          </p:cNvPr>
          <p:cNvSpPr>
            <a:spLocks noGrp="1"/>
          </p:cNvSpPr>
          <p:nvPr>
            <p:ph type="dt" sz="half" idx="10"/>
          </p:nvPr>
        </p:nvSpPr>
        <p:spPr/>
        <p:txBody>
          <a:bodyPr/>
          <a:lstStyle/>
          <a:p>
            <a:fld id="{87BFD253-9E43-400A-A25C-2C22A0D8D764}" type="datetimeFigureOut">
              <a:rPr lang="en-US" smtClean="0"/>
              <a:t>4/3/2020</a:t>
            </a:fld>
            <a:endParaRPr lang="en-US"/>
          </a:p>
        </p:txBody>
      </p:sp>
      <p:sp>
        <p:nvSpPr>
          <p:cNvPr id="6" name="Footer Placeholder 5">
            <a:extLst>
              <a:ext uri="{FF2B5EF4-FFF2-40B4-BE49-F238E27FC236}">
                <a16:creationId xmlns:a16="http://schemas.microsoft.com/office/drawing/2014/main" id="{E3BDD2C4-96C9-4085-B1B7-E417FD10D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2756CA-D499-42AC-A2B7-66E693E176C2}"/>
              </a:ext>
            </a:extLst>
          </p:cNvPr>
          <p:cNvSpPr>
            <a:spLocks noGrp="1"/>
          </p:cNvSpPr>
          <p:nvPr>
            <p:ph type="sldNum" sz="quarter" idx="12"/>
          </p:nvPr>
        </p:nvSpPr>
        <p:spPr/>
        <p:txBody>
          <a:bodyPr/>
          <a:lstStyle/>
          <a:p>
            <a:fld id="{5EC6228F-85DE-4840-9322-3825F7D7D1EE}" type="slidenum">
              <a:rPr lang="en-US" smtClean="0"/>
              <a:t>‹#›</a:t>
            </a:fld>
            <a:endParaRPr lang="en-US"/>
          </a:p>
        </p:txBody>
      </p:sp>
    </p:spTree>
    <p:extLst>
      <p:ext uri="{BB962C8B-B14F-4D97-AF65-F5344CB8AC3E}">
        <p14:creationId xmlns:p14="http://schemas.microsoft.com/office/powerpoint/2010/main" val="478342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20CB7-A5D2-4C0F-8345-87D271680F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211F3D-0C8A-409C-B7E1-3BC9F2F840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5719A7-31FF-4923-947C-D687BAD4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9FE3CC-BEB8-4222-9D0E-64A62E35A64C}"/>
              </a:ext>
            </a:extLst>
          </p:cNvPr>
          <p:cNvSpPr>
            <a:spLocks noGrp="1"/>
          </p:cNvSpPr>
          <p:nvPr>
            <p:ph type="dt" sz="half" idx="10"/>
          </p:nvPr>
        </p:nvSpPr>
        <p:spPr/>
        <p:txBody>
          <a:bodyPr/>
          <a:lstStyle/>
          <a:p>
            <a:fld id="{87BFD253-9E43-400A-A25C-2C22A0D8D764}" type="datetimeFigureOut">
              <a:rPr lang="en-US" smtClean="0"/>
              <a:t>4/3/2020</a:t>
            </a:fld>
            <a:endParaRPr lang="en-US"/>
          </a:p>
        </p:txBody>
      </p:sp>
      <p:sp>
        <p:nvSpPr>
          <p:cNvPr id="6" name="Footer Placeholder 5">
            <a:extLst>
              <a:ext uri="{FF2B5EF4-FFF2-40B4-BE49-F238E27FC236}">
                <a16:creationId xmlns:a16="http://schemas.microsoft.com/office/drawing/2014/main" id="{44A8BDE7-F698-4702-B591-0DC57BED7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06F801-C1E4-44C6-B784-1918E837901C}"/>
              </a:ext>
            </a:extLst>
          </p:cNvPr>
          <p:cNvSpPr>
            <a:spLocks noGrp="1"/>
          </p:cNvSpPr>
          <p:nvPr>
            <p:ph type="sldNum" sz="quarter" idx="12"/>
          </p:nvPr>
        </p:nvSpPr>
        <p:spPr/>
        <p:txBody>
          <a:bodyPr/>
          <a:lstStyle/>
          <a:p>
            <a:fld id="{5EC6228F-85DE-4840-9322-3825F7D7D1EE}" type="slidenum">
              <a:rPr lang="en-US" smtClean="0"/>
              <a:t>‹#›</a:t>
            </a:fld>
            <a:endParaRPr lang="en-US"/>
          </a:p>
        </p:txBody>
      </p:sp>
    </p:spTree>
    <p:extLst>
      <p:ext uri="{BB962C8B-B14F-4D97-AF65-F5344CB8AC3E}">
        <p14:creationId xmlns:p14="http://schemas.microsoft.com/office/powerpoint/2010/main" val="1016608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F3BBB-AEBD-4239-B9D7-DC1E223DB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6925A2-836F-4AED-A15B-F39E7FCAD1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A3050-7C9F-4516-AEDE-061F10CFF9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FD253-9E43-400A-A25C-2C22A0D8D764}" type="datetimeFigureOut">
              <a:rPr lang="en-US" smtClean="0"/>
              <a:t>4/3/2020</a:t>
            </a:fld>
            <a:endParaRPr lang="en-US"/>
          </a:p>
        </p:txBody>
      </p:sp>
      <p:sp>
        <p:nvSpPr>
          <p:cNvPr id="5" name="Footer Placeholder 4">
            <a:extLst>
              <a:ext uri="{FF2B5EF4-FFF2-40B4-BE49-F238E27FC236}">
                <a16:creationId xmlns:a16="http://schemas.microsoft.com/office/drawing/2014/main" id="{2A698FD5-C02E-43C2-BF0C-60E7109432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E267A7-AF72-4E5E-8066-E37A987BF5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6228F-85DE-4840-9322-3825F7D7D1EE}" type="slidenum">
              <a:rPr lang="en-US" smtClean="0"/>
              <a:t>‹#›</a:t>
            </a:fld>
            <a:endParaRPr lang="en-US"/>
          </a:p>
        </p:txBody>
      </p:sp>
    </p:spTree>
    <p:extLst>
      <p:ext uri="{BB962C8B-B14F-4D97-AF65-F5344CB8AC3E}">
        <p14:creationId xmlns:p14="http://schemas.microsoft.com/office/powerpoint/2010/main" val="28905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jp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EC27-8EFB-4CF8-86D2-CF24675E8615}"/>
              </a:ext>
            </a:extLst>
          </p:cNvPr>
          <p:cNvSpPr>
            <a:spLocks noGrp="1"/>
          </p:cNvSpPr>
          <p:nvPr>
            <p:ph type="ctrTitle"/>
          </p:nvPr>
        </p:nvSpPr>
        <p:spPr>
          <a:xfrm>
            <a:off x="1524000" y="2650337"/>
            <a:ext cx="9144000" cy="2387600"/>
          </a:xfrm>
        </p:spPr>
        <p:txBody>
          <a:bodyPr>
            <a:normAutofit fontScale="90000"/>
          </a:bodyPr>
          <a:lstStyle/>
          <a:p>
            <a:r>
              <a:rPr lang="en-US" sz="6600" dirty="0">
                <a:latin typeface="Goudy Old Style" panose="02020502050305020303" pitchFamily="18" charset="0"/>
              </a:rPr>
              <a:t>Parthenon to Portico</a:t>
            </a:r>
            <a:br>
              <a:rPr lang="en-US" sz="6600" dirty="0">
                <a:latin typeface="Goudy Old Style" panose="02020502050305020303" pitchFamily="18" charset="0"/>
              </a:rPr>
            </a:br>
            <a:br>
              <a:rPr lang="en-US" sz="6600" dirty="0">
                <a:latin typeface="Goudy Old Style" panose="02020502050305020303" pitchFamily="18" charset="0"/>
              </a:rPr>
            </a:br>
            <a:r>
              <a:rPr lang="en-US" sz="2500" dirty="0">
                <a:latin typeface="Goudy Old Style" panose="02020502050305020303" pitchFamily="18" charset="0"/>
              </a:rPr>
              <a:t>Explore the intersection between American and ancient Greek architecture and political ideas!</a:t>
            </a:r>
            <a:endParaRPr lang="en-US" sz="6600" dirty="0">
              <a:latin typeface="Goudy Old Style" panose="02020502050305020303" pitchFamily="18" charset="0"/>
            </a:endParaRPr>
          </a:p>
        </p:txBody>
      </p:sp>
      <p:pic>
        <p:nvPicPr>
          <p:cNvPr id="5" name="Picture 4" descr="A close up of a building&#10;&#10;Description automatically generated">
            <a:extLst>
              <a:ext uri="{FF2B5EF4-FFF2-40B4-BE49-F238E27FC236}">
                <a16:creationId xmlns:a16="http://schemas.microsoft.com/office/drawing/2014/main" id="{CDD6609D-D782-4A48-AC1E-88B5406BB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611" y="435387"/>
            <a:ext cx="2475865" cy="1880776"/>
          </a:xfrm>
          <a:prstGeom prst="rect">
            <a:avLst/>
          </a:prstGeom>
        </p:spPr>
      </p:pic>
    </p:spTree>
    <p:extLst>
      <p:ext uri="{BB962C8B-B14F-4D97-AF65-F5344CB8AC3E}">
        <p14:creationId xmlns:p14="http://schemas.microsoft.com/office/powerpoint/2010/main" val="4054186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George Washington (Greenough) - Wikipedia">
            <a:extLst>
              <a:ext uri="{FF2B5EF4-FFF2-40B4-BE49-F238E27FC236}">
                <a16:creationId xmlns:a16="http://schemas.microsoft.com/office/drawing/2014/main" id="{82EB7D7D-38AE-406D-87B0-ACB012317C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2731" y="1123527"/>
            <a:ext cx="3280920" cy="4604800"/>
          </a:xfrm>
          <a:prstGeom prst="rect">
            <a:avLst/>
          </a:prstGeom>
          <a:noFill/>
          <a:extLst>
            <a:ext uri="{909E8E84-426E-40DD-AFC4-6F175D3DCCD1}">
              <a14:hiddenFill xmlns:a14="http://schemas.microsoft.com/office/drawing/2010/main">
                <a:solidFill>
                  <a:srgbClr val="FFFFFF"/>
                </a:solidFill>
              </a14:hiddenFill>
            </a:ext>
          </a:extLst>
        </p:spPr>
      </p:pic>
      <p:cxnSp>
        <p:nvCxnSpPr>
          <p:cNvPr id="25610" name="Straight Connector 76">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5608" name="Picture 8" descr="Henriette de Verninac - Wikipedia">
            <a:extLst>
              <a:ext uri="{FF2B5EF4-FFF2-40B4-BE49-F238E27FC236}">
                <a16:creationId xmlns:a16="http://schemas.microsoft.com/office/drawing/2014/main" id="{091A6EED-8236-44BF-B328-0CC3577D5E3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10676" y="1172841"/>
            <a:ext cx="3537345" cy="4506171"/>
          </a:xfrm>
          <a:prstGeom prst="rect">
            <a:avLst/>
          </a:prstGeom>
          <a:noFill/>
          <a:extLst>
            <a:ext uri="{909E8E84-426E-40DD-AFC4-6F175D3DCCD1}">
              <a14:hiddenFill xmlns:a14="http://schemas.microsoft.com/office/drawing/2010/main">
                <a:solidFill>
                  <a:srgbClr val="FFFFFF"/>
                </a:solidFill>
              </a14:hiddenFill>
            </a:ext>
          </a:extLst>
        </p:spPr>
      </p:pic>
      <p:cxnSp>
        <p:nvCxnSpPr>
          <p:cNvPr id="25611" name="Straight Connector 78">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5606" name="Picture 6" descr="MODA ANTICA GRECIA | Ancient greece fashion, Greek clothing ...">
            <a:extLst>
              <a:ext uri="{FF2B5EF4-FFF2-40B4-BE49-F238E27FC236}">
                <a16:creationId xmlns:a16="http://schemas.microsoft.com/office/drawing/2014/main" id="{043532DC-7490-49E2-9B62-5535D674117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40144" y="1123528"/>
            <a:ext cx="3361504" cy="4604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building&#10;&#10;Description automatically generated">
            <a:extLst>
              <a:ext uri="{FF2B5EF4-FFF2-40B4-BE49-F238E27FC236}">
                <a16:creationId xmlns:a16="http://schemas.microsoft.com/office/drawing/2014/main" id="{DA0A4A7F-D348-4222-B171-8F9744CD0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4280" y="5746893"/>
            <a:ext cx="1291389" cy="980996"/>
          </a:xfrm>
          <a:prstGeom prst="rect">
            <a:avLst/>
          </a:prstGeom>
        </p:spPr>
      </p:pic>
      <p:sp>
        <p:nvSpPr>
          <p:cNvPr id="3" name="TextBox 2">
            <a:extLst>
              <a:ext uri="{FF2B5EF4-FFF2-40B4-BE49-F238E27FC236}">
                <a16:creationId xmlns:a16="http://schemas.microsoft.com/office/drawing/2014/main" id="{1506D0BC-BE88-452F-83F9-B8573D6713C4}"/>
              </a:ext>
            </a:extLst>
          </p:cNvPr>
          <p:cNvSpPr txBox="1"/>
          <p:nvPr/>
        </p:nvSpPr>
        <p:spPr>
          <a:xfrm>
            <a:off x="749316" y="5911702"/>
            <a:ext cx="2987749" cy="369332"/>
          </a:xfrm>
          <a:prstGeom prst="rect">
            <a:avLst/>
          </a:prstGeom>
          <a:noFill/>
        </p:spPr>
        <p:txBody>
          <a:bodyPr wrap="square" rtlCol="0">
            <a:spAutoFit/>
          </a:bodyPr>
          <a:lstStyle/>
          <a:p>
            <a:r>
              <a:rPr lang="en-US" dirty="0">
                <a:latin typeface="Goudy Old Style" panose="02020502050305020303" pitchFamily="18" charset="0"/>
              </a:rPr>
              <a:t>Statue of George Washington</a:t>
            </a:r>
          </a:p>
        </p:txBody>
      </p:sp>
      <p:sp>
        <p:nvSpPr>
          <p:cNvPr id="4" name="TextBox 3">
            <a:extLst>
              <a:ext uri="{FF2B5EF4-FFF2-40B4-BE49-F238E27FC236}">
                <a16:creationId xmlns:a16="http://schemas.microsoft.com/office/drawing/2014/main" id="{3ECE6CA6-6006-42D5-A4EA-498BA97B5B34}"/>
              </a:ext>
            </a:extLst>
          </p:cNvPr>
          <p:cNvSpPr txBox="1"/>
          <p:nvPr/>
        </p:nvSpPr>
        <p:spPr>
          <a:xfrm>
            <a:off x="4537662" y="5868059"/>
            <a:ext cx="3083372" cy="659219"/>
          </a:xfrm>
          <a:prstGeom prst="rect">
            <a:avLst/>
          </a:prstGeom>
          <a:noFill/>
        </p:spPr>
        <p:txBody>
          <a:bodyPr wrap="square" rtlCol="0">
            <a:spAutoFit/>
          </a:bodyPr>
          <a:lstStyle/>
          <a:p>
            <a:pPr algn="ctr"/>
            <a:r>
              <a:rPr lang="en-US" dirty="0">
                <a:latin typeface="Goudy Old Style" panose="02020502050305020303" pitchFamily="18" charset="0"/>
              </a:rPr>
              <a:t>Portrait of Madame Raymond de </a:t>
            </a:r>
            <a:r>
              <a:rPr lang="en-US" dirty="0" err="1">
                <a:latin typeface="Goudy Old Style" panose="02020502050305020303" pitchFamily="18" charset="0"/>
              </a:rPr>
              <a:t>Verninac</a:t>
            </a:r>
            <a:endParaRPr lang="en-US" dirty="0">
              <a:latin typeface="Goudy Old Style" panose="02020502050305020303" pitchFamily="18" charset="0"/>
            </a:endParaRPr>
          </a:p>
        </p:txBody>
      </p:sp>
      <p:sp>
        <p:nvSpPr>
          <p:cNvPr id="21" name="TextBox 20">
            <a:extLst>
              <a:ext uri="{FF2B5EF4-FFF2-40B4-BE49-F238E27FC236}">
                <a16:creationId xmlns:a16="http://schemas.microsoft.com/office/drawing/2014/main" id="{8CDD7A34-2ABF-49E3-8F81-CC7545887A47}"/>
              </a:ext>
            </a:extLst>
          </p:cNvPr>
          <p:cNvSpPr txBox="1"/>
          <p:nvPr/>
        </p:nvSpPr>
        <p:spPr>
          <a:xfrm>
            <a:off x="8462225" y="5868059"/>
            <a:ext cx="2987749" cy="369332"/>
          </a:xfrm>
          <a:prstGeom prst="rect">
            <a:avLst/>
          </a:prstGeom>
          <a:noFill/>
        </p:spPr>
        <p:txBody>
          <a:bodyPr wrap="square" rtlCol="0">
            <a:spAutoFit/>
          </a:bodyPr>
          <a:lstStyle/>
          <a:p>
            <a:r>
              <a:rPr lang="en-US" dirty="0">
                <a:latin typeface="Goudy Old Style" panose="02020502050305020303" pitchFamily="18" charset="0"/>
              </a:rPr>
              <a:t>Ancient Greek clothing</a:t>
            </a:r>
          </a:p>
        </p:txBody>
      </p:sp>
    </p:spTree>
    <p:extLst>
      <p:ext uri="{BB962C8B-B14F-4D97-AF65-F5344CB8AC3E}">
        <p14:creationId xmlns:p14="http://schemas.microsoft.com/office/powerpoint/2010/main" val="2808628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2CC1B52-6E17-44F0-B13C-F7B5925664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68" r="1" b="1"/>
          <a:stretch/>
        </p:blipFill>
        <p:spPr bwMode="auto">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descr="A close up of a building&#10;&#10;Description automatically generated">
            <a:extLst>
              <a:ext uri="{FF2B5EF4-FFF2-40B4-BE49-F238E27FC236}">
                <a16:creationId xmlns:a16="http://schemas.microsoft.com/office/drawing/2014/main" id="{4F4411C9-17D4-4D58-B82D-2BF21697E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280" y="5746893"/>
            <a:ext cx="1291389" cy="980996"/>
          </a:xfrm>
          <a:prstGeom prst="rect">
            <a:avLst/>
          </a:prstGeom>
        </p:spPr>
      </p:pic>
    </p:spTree>
    <p:extLst>
      <p:ext uri="{BB962C8B-B14F-4D97-AF65-F5344CB8AC3E}">
        <p14:creationId xmlns:p14="http://schemas.microsoft.com/office/powerpoint/2010/main" val="18958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building&#10;&#10;Description automatically generated">
            <a:extLst>
              <a:ext uri="{FF2B5EF4-FFF2-40B4-BE49-F238E27FC236}">
                <a16:creationId xmlns:a16="http://schemas.microsoft.com/office/drawing/2014/main" id="{1A3FAF41-A55B-42EB-965A-D8E6289AA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80" y="83160"/>
            <a:ext cx="1291389" cy="980996"/>
          </a:xfrm>
          <a:prstGeom prst="rect">
            <a:avLst/>
          </a:prstGeom>
        </p:spPr>
      </p:pic>
      <p:pic>
        <p:nvPicPr>
          <p:cNvPr id="16386" name="Picture 2">
            <a:extLst>
              <a:ext uri="{FF2B5EF4-FFF2-40B4-BE49-F238E27FC236}">
                <a16:creationId xmlns:a16="http://schemas.microsoft.com/office/drawing/2014/main" id="{AEEF7A05-4A64-45E6-BF35-E6AE2D7CC6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31" y="106325"/>
            <a:ext cx="7979598" cy="662156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1">
            <a:extLst>
              <a:ext uri="{FF2B5EF4-FFF2-40B4-BE49-F238E27FC236}">
                <a16:creationId xmlns:a16="http://schemas.microsoft.com/office/drawing/2014/main" id="{A806DC31-D5CB-4FAC-8414-E1A2F72F6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3804" y="9458"/>
            <a:ext cx="1353324" cy="227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
            <a:extLst>
              <a:ext uri="{FF2B5EF4-FFF2-40B4-BE49-F238E27FC236}">
                <a16:creationId xmlns:a16="http://schemas.microsoft.com/office/drawing/2014/main" id="{D8A9D515-FF70-4795-BCE2-55BABE4BAA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9254" y="2321370"/>
            <a:ext cx="3096726" cy="201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
            <a:extLst>
              <a:ext uri="{FF2B5EF4-FFF2-40B4-BE49-F238E27FC236}">
                <a16:creationId xmlns:a16="http://schemas.microsoft.com/office/drawing/2014/main" id="{2AD50548-1A18-41B9-91C1-6C564FF40F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9254" y="4399854"/>
            <a:ext cx="3096727" cy="238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D6451AEE-C98F-4032-BCEB-B25ECE1682E2}"/>
              </a:ext>
            </a:extLst>
          </p:cNvPr>
          <p:cNvCxnSpPr>
            <a:cxnSpLocks/>
            <a:stCxn id="16387" idx="1"/>
          </p:cNvCxnSpPr>
          <p:nvPr/>
        </p:nvCxnSpPr>
        <p:spPr>
          <a:xfrm flipH="1">
            <a:off x="0" y="1149053"/>
            <a:ext cx="8693804" cy="135392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E94A132-B46B-42AA-8080-241CBF7F0222}"/>
              </a:ext>
            </a:extLst>
          </p:cNvPr>
          <p:cNvCxnSpPr>
            <a:cxnSpLocks/>
          </p:cNvCxnSpPr>
          <p:nvPr/>
        </p:nvCxnSpPr>
        <p:spPr>
          <a:xfrm flipH="1" flipV="1">
            <a:off x="6475228" y="2882141"/>
            <a:ext cx="2004028" cy="52340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0A11D16B-E771-43FC-8ABA-7B673A7104BD}"/>
              </a:ext>
            </a:extLst>
          </p:cNvPr>
          <p:cNvCxnSpPr>
            <a:cxnSpLocks/>
          </p:cNvCxnSpPr>
          <p:nvPr/>
        </p:nvCxnSpPr>
        <p:spPr>
          <a:xfrm flipH="1">
            <a:off x="8157816" y="6063897"/>
            <a:ext cx="308011" cy="36880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9682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descr="A room with a fireplace&#10;&#10;Description automatically generated">
            <a:extLst>
              <a:ext uri="{FF2B5EF4-FFF2-40B4-BE49-F238E27FC236}">
                <a16:creationId xmlns:a16="http://schemas.microsoft.com/office/drawing/2014/main" id="{E675940E-E48C-4B5A-B86D-64CC4FD067D1}"/>
              </a:ext>
            </a:extLst>
          </p:cNvPr>
          <p:cNvPicPr>
            <a:picLocks noChangeAspect="1"/>
          </p:cNvPicPr>
          <p:nvPr/>
        </p:nvPicPr>
        <p:blipFill rotWithShape="1">
          <a:blip r:embed="rId3">
            <a:extLst>
              <a:ext uri="{28A0092B-C50C-407E-A947-70E740481C1C}">
                <a14:useLocalDpi xmlns:a14="http://schemas.microsoft.com/office/drawing/2010/main" val="0"/>
              </a:ext>
            </a:extLst>
          </a:blip>
          <a:srcRect l="12249" r="9683"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2" name="Picture 1" descr="A close up of a building&#10;&#10;Description automatically generated">
            <a:extLst>
              <a:ext uri="{FF2B5EF4-FFF2-40B4-BE49-F238E27FC236}">
                <a16:creationId xmlns:a16="http://schemas.microsoft.com/office/drawing/2014/main" id="{4F4411C9-17D4-4D58-B82D-2BF21697E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280" y="5746893"/>
            <a:ext cx="1291389" cy="980996"/>
          </a:xfrm>
          <a:prstGeom prst="rect">
            <a:avLst/>
          </a:prstGeom>
        </p:spPr>
      </p:pic>
    </p:spTree>
    <p:extLst>
      <p:ext uri="{BB962C8B-B14F-4D97-AF65-F5344CB8AC3E}">
        <p14:creationId xmlns:p14="http://schemas.microsoft.com/office/powerpoint/2010/main" val="3335851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building&#10;&#10;Description automatically generated">
            <a:extLst>
              <a:ext uri="{FF2B5EF4-FFF2-40B4-BE49-F238E27FC236}">
                <a16:creationId xmlns:a16="http://schemas.microsoft.com/office/drawing/2014/main" id="{DF8C90C8-2EC1-4215-ACE9-4AFF435F5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80" y="5746893"/>
            <a:ext cx="1291389" cy="980996"/>
          </a:xfrm>
          <a:prstGeom prst="rect">
            <a:avLst/>
          </a:prstGeom>
        </p:spPr>
      </p:pic>
      <p:pic>
        <p:nvPicPr>
          <p:cNvPr id="3" name="Picture 2" descr="A room filled with furniture and a fire place&#10;&#10;Description automatically generated">
            <a:extLst>
              <a:ext uri="{FF2B5EF4-FFF2-40B4-BE49-F238E27FC236}">
                <a16:creationId xmlns:a16="http://schemas.microsoft.com/office/drawing/2014/main" id="{96186BBC-5C50-4189-9874-980C7DA256DE}"/>
              </a:ext>
            </a:extLst>
          </p:cNvPr>
          <p:cNvPicPr>
            <a:picLocks noChangeAspect="1"/>
          </p:cNvPicPr>
          <p:nvPr/>
        </p:nvPicPr>
        <p:blipFill rotWithShape="1">
          <a:blip r:embed="rId4">
            <a:extLst>
              <a:ext uri="{28A0092B-C50C-407E-A947-70E740481C1C}">
                <a14:useLocalDpi xmlns:a14="http://schemas.microsoft.com/office/drawing/2010/main" val="0"/>
              </a:ext>
            </a:extLst>
          </a:blip>
          <a:srcRect l="7067" t="9361" r="8859"/>
          <a:stretch/>
        </p:blipFill>
        <p:spPr>
          <a:xfrm>
            <a:off x="170418" y="162146"/>
            <a:ext cx="7804297" cy="4775130"/>
          </a:xfrm>
          <a:prstGeom prst="rect">
            <a:avLst/>
          </a:prstGeom>
        </p:spPr>
      </p:pic>
      <p:sp>
        <p:nvSpPr>
          <p:cNvPr id="4" name="Rectangle 2">
            <a:extLst>
              <a:ext uri="{FF2B5EF4-FFF2-40B4-BE49-F238E27FC236}">
                <a16:creationId xmlns:a16="http://schemas.microsoft.com/office/drawing/2014/main" id="{EA460170-F33C-4A61-9472-34D97E43311D}"/>
              </a:ext>
            </a:extLst>
          </p:cNvPr>
          <p:cNvSpPr>
            <a:spLocks noChangeArrowheads="1"/>
          </p:cNvSpPr>
          <p:nvPr/>
        </p:nvSpPr>
        <p:spPr bwMode="auto">
          <a:xfrm>
            <a:off x="85725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361" name="Picture 1">
            <a:extLst>
              <a:ext uri="{FF2B5EF4-FFF2-40B4-BE49-F238E27FC236}">
                <a16:creationId xmlns:a16="http://schemas.microsoft.com/office/drawing/2014/main" id="{697E2B7D-AB76-4CD9-8BDE-E3EDB5871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0" y="457200"/>
            <a:ext cx="1477963" cy="1973263"/>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a:extLst>
              <a:ext uri="{FF2B5EF4-FFF2-40B4-BE49-F238E27FC236}">
                <a16:creationId xmlns:a16="http://schemas.microsoft.com/office/drawing/2014/main" id="{7AEDC2B4-2BDC-4E62-9BFE-17CE88284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4998" y="753419"/>
            <a:ext cx="17018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4FC4BAEC-4F34-40B3-AD0C-AB15D14BA24D}"/>
              </a:ext>
            </a:extLst>
          </p:cNvPr>
          <p:cNvSpPr>
            <a:spLocks noChangeArrowheads="1"/>
          </p:cNvSpPr>
          <p:nvPr/>
        </p:nvSpPr>
        <p:spPr bwMode="auto">
          <a:xfrm>
            <a:off x="8441871" y="29290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366" name="Picture 6">
            <a:extLst>
              <a:ext uri="{FF2B5EF4-FFF2-40B4-BE49-F238E27FC236}">
                <a16:creationId xmlns:a16="http://schemas.microsoft.com/office/drawing/2014/main" id="{8CAAD739-8697-498F-B281-F006E33E4C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832" b="48680"/>
          <a:stretch/>
        </p:blipFill>
        <p:spPr bwMode="auto">
          <a:xfrm>
            <a:off x="8119333" y="3427556"/>
            <a:ext cx="148607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descr="Alberti, Sant'Andrea in Mantua, Narthex Coffers | Historical ...">
            <a:extLst>
              <a:ext uri="{FF2B5EF4-FFF2-40B4-BE49-F238E27FC236}">
                <a16:creationId xmlns:a16="http://schemas.microsoft.com/office/drawing/2014/main" id="{CF172D86-1CC8-4FB0-886E-B7050A34F1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2421" y="2664011"/>
            <a:ext cx="2144561" cy="28574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rug, group, pair, snow&#10;&#10;Description automatically generated">
            <a:extLst>
              <a:ext uri="{FF2B5EF4-FFF2-40B4-BE49-F238E27FC236}">
                <a16:creationId xmlns:a16="http://schemas.microsoft.com/office/drawing/2014/main" id="{B5B90B5A-97DD-4FF9-8883-0970F44F67E2}"/>
              </a:ext>
            </a:extLst>
          </p:cNvPr>
          <p:cNvPicPr>
            <a:picLocks noChangeAspect="1"/>
          </p:cNvPicPr>
          <p:nvPr/>
        </p:nvPicPr>
        <p:blipFill rotWithShape="1">
          <a:blip r:embed="rId9">
            <a:extLst>
              <a:ext uri="{28A0092B-C50C-407E-A947-70E740481C1C}">
                <a14:useLocalDpi xmlns:a14="http://schemas.microsoft.com/office/drawing/2010/main" val="0"/>
              </a:ext>
            </a:extLst>
          </a:blip>
          <a:srcRect r="47825"/>
          <a:stretch/>
        </p:blipFill>
        <p:spPr>
          <a:xfrm rot="5400000">
            <a:off x="4492785" y="4858109"/>
            <a:ext cx="1414131" cy="2032759"/>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B03C12A9-25F0-4A93-A3B2-319FFFA4D0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768501" y="4423983"/>
            <a:ext cx="2465796" cy="1849347"/>
          </a:xfrm>
          <a:prstGeom prst="rect">
            <a:avLst/>
          </a:prstGeom>
          <a:ln w="28575">
            <a:noFill/>
          </a:ln>
        </p:spPr>
      </p:pic>
      <p:cxnSp>
        <p:nvCxnSpPr>
          <p:cNvPr id="12" name="Straight Arrow Connector 11">
            <a:extLst>
              <a:ext uri="{FF2B5EF4-FFF2-40B4-BE49-F238E27FC236}">
                <a16:creationId xmlns:a16="http://schemas.microsoft.com/office/drawing/2014/main" id="{8F1046F9-9ABB-4125-A71A-30FA1B56EF58}"/>
              </a:ext>
            </a:extLst>
          </p:cNvPr>
          <p:cNvCxnSpPr>
            <a:cxnSpLocks/>
          </p:cNvCxnSpPr>
          <p:nvPr/>
        </p:nvCxnSpPr>
        <p:spPr>
          <a:xfrm flipH="1" flipV="1">
            <a:off x="3001399" y="804863"/>
            <a:ext cx="33901" cy="343217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E9DB4EB-E011-45BB-9D72-3DCF7B76BC50}"/>
              </a:ext>
            </a:extLst>
          </p:cNvPr>
          <p:cNvCxnSpPr>
            <a:cxnSpLocks/>
          </p:cNvCxnSpPr>
          <p:nvPr/>
        </p:nvCxnSpPr>
        <p:spPr>
          <a:xfrm flipV="1">
            <a:off x="5105759" y="457200"/>
            <a:ext cx="663121" cy="471022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C17762C-3254-4F8D-BEAF-E96FBAED34E2}"/>
              </a:ext>
            </a:extLst>
          </p:cNvPr>
          <p:cNvCxnSpPr>
            <a:cxnSpLocks/>
          </p:cNvCxnSpPr>
          <p:nvPr/>
        </p:nvCxnSpPr>
        <p:spPr>
          <a:xfrm flipH="1">
            <a:off x="4375484" y="952500"/>
            <a:ext cx="4197016" cy="71120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7C0E013-A167-4598-A61A-54335BA098D6}"/>
              </a:ext>
            </a:extLst>
          </p:cNvPr>
          <p:cNvCxnSpPr/>
          <p:nvPr/>
        </p:nvCxnSpPr>
        <p:spPr>
          <a:xfrm>
            <a:off x="9580003" y="4125434"/>
            <a:ext cx="357422"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877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Lincoln Memorial – US Civil Rights Trail">
            <a:extLst>
              <a:ext uri="{FF2B5EF4-FFF2-40B4-BE49-F238E27FC236}">
                <a16:creationId xmlns:a16="http://schemas.microsoft.com/office/drawing/2014/main" id="{45FE6908-872A-44CA-84D5-987FFC2CB2F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22916" y="643466"/>
            <a:ext cx="8346167" cy="55710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building&#10;&#10;Description automatically generated">
            <a:extLst>
              <a:ext uri="{FF2B5EF4-FFF2-40B4-BE49-F238E27FC236}">
                <a16:creationId xmlns:a16="http://schemas.microsoft.com/office/drawing/2014/main" id="{F999BE43-B364-4331-9FE5-9F38A2576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280" y="5746893"/>
            <a:ext cx="1291389" cy="980996"/>
          </a:xfrm>
          <a:prstGeom prst="rect">
            <a:avLst/>
          </a:prstGeom>
        </p:spPr>
      </p:pic>
    </p:spTree>
    <p:extLst>
      <p:ext uri="{BB962C8B-B14F-4D97-AF65-F5344CB8AC3E}">
        <p14:creationId xmlns:p14="http://schemas.microsoft.com/office/powerpoint/2010/main" val="1327784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building&#10;&#10;Description automatically generated">
            <a:extLst>
              <a:ext uri="{FF2B5EF4-FFF2-40B4-BE49-F238E27FC236}">
                <a16:creationId xmlns:a16="http://schemas.microsoft.com/office/drawing/2014/main" id="{7CDD58C5-2713-46A8-8A05-9F576A584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592" y="134092"/>
            <a:ext cx="1291389" cy="980996"/>
          </a:xfrm>
          <a:prstGeom prst="rect">
            <a:avLst/>
          </a:prstGeom>
        </p:spPr>
      </p:pic>
      <p:pic>
        <p:nvPicPr>
          <p:cNvPr id="6" name="Picture 5" descr="A picture containing window&#10;&#10;Description automatically generated">
            <a:extLst>
              <a:ext uri="{FF2B5EF4-FFF2-40B4-BE49-F238E27FC236}">
                <a16:creationId xmlns:a16="http://schemas.microsoft.com/office/drawing/2014/main" id="{C791FFDD-0AF9-4B78-A45A-05A9ACFE0E77}"/>
              </a:ext>
            </a:extLst>
          </p:cNvPr>
          <p:cNvPicPr>
            <a:picLocks noChangeAspect="1"/>
          </p:cNvPicPr>
          <p:nvPr/>
        </p:nvPicPr>
        <p:blipFill rotWithShape="1">
          <a:blip r:embed="rId4">
            <a:extLst>
              <a:ext uri="{28A0092B-C50C-407E-A947-70E740481C1C}">
                <a14:useLocalDpi xmlns:a14="http://schemas.microsoft.com/office/drawing/2010/main" val="0"/>
              </a:ext>
            </a:extLst>
          </a:blip>
          <a:srcRect t="11329" r="27192" b="10678"/>
          <a:stretch/>
        </p:blipFill>
        <p:spPr>
          <a:xfrm>
            <a:off x="487005" y="4065000"/>
            <a:ext cx="3819181" cy="1507563"/>
          </a:xfrm>
          <a:prstGeom prst="rect">
            <a:avLst/>
          </a:prstGeom>
        </p:spPr>
      </p:pic>
      <p:sp>
        <p:nvSpPr>
          <p:cNvPr id="9" name="Title 1">
            <a:extLst>
              <a:ext uri="{FF2B5EF4-FFF2-40B4-BE49-F238E27FC236}">
                <a16:creationId xmlns:a16="http://schemas.microsoft.com/office/drawing/2014/main" id="{1E988462-775A-447D-956D-1C1CA407BE1B}"/>
              </a:ext>
            </a:extLst>
          </p:cNvPr>
          <p:cNvSpPr txBox="1">
            <a:spLocks/>
          </p:cNvSpPr>
          <p:nvPr/>
        </p:nvSpPr>
        <p:spPr>
          <a:xfrm>
            <a:off x="3870251" y="336425"/>
            <a:ext cx="4451498" cy="7786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oudy Old Style" panose="02020502050305020303" pitchFamily="18" charset="0"/>
              </a:rPr>
              <a:t>Designing My Building</a:t>
            </a:r>
          </a:p>
        </p:txBody>
      </p:sp>
      <p:sp>
        <p:nvSpPr>
          <p:cNvPr id="10" name="Title 1">
            <a:extLst>
              <a:ext uri="{FF2B5EF4-FFF2-40B4-BE49-F238E27FC236}">
                <a16:creationId xmlns:a16="http://schemas.microsoft.com/office/drawing/2014/main" id="{FF52240B-CC82-4D8D-A3EC-F94A0DBA8F9D}"/>
              </a:ext>
            </a:extLst>
          </p:cNvPr>
          <p:cNvSpPr txBox="1">
            <a:spLocks/>
          </p:cNvSpPr>
          <p:nvPr/>
        </p:nvSpPr>
        <p:spPr>
          <a:xfrm>
            <a:off x="487005" y="1408075"/>
            <a:ext cx="5424697" cy="269609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Goudy Old Style" panose="02020502050305020303" pitchFamily="18" charset="0"/>
              </a:rPr>
              <a:t>1. My building will be used for: </a:t>
            </a:r>
          </a:p>
          <a:p>
            <a:endParaRPr lang="en-US" sz="2000" dirty="0">
              <a:latin typeface="Goudy Old Style" panose="02020502050305020303" pitchFamily="18" charset="0"/>
            </a:endParaRPr>
          </a:p>
          <a:p>
            <a:endParaRPr lang="en-US" sz="2000" dirty="0">
              <a:latin typeface="Goudy Old Style" panose="02020502050305020303" pitchFamily="18" charset="0"/>
            </a:endParaRPr>
          </a:p>
          <a:p>
            <a:r>
              <a:rPr lang="en-US" sz="2000" dirty="0">
                <a:latin typeface="Goudy Old Style" panose="02020502050305020303" pitchFamily="18" charset="0"/>
              </a:rPr>
              <a:t>2. How many floors will my building have?:</a:t>
            </a:r>
          </a:p>
          <a:p>
            <a:endParaRPr lang="en-US" sz="2000" dirty="0">
              <a:latin typeface="Goudy Old Style" panose="02020502050305020303" pitchFamily="18" charset="0"/>
            </a:endParaRPr>
          </a:p>
          <a:p>
            <a:r>
              <a:rPr lang="en-US" sz="2000" dirty="0">
                <a:latin typeface="Goudy Old Style" panose="02020502050305020303" pitchFamily="18" charset="0"/>
              </a:rPr>
              <a:t>3. Will my building have columns? How many?: </a:t>
            </a:r>
          </a:p>
          <a:p>
            <a:endParaRPr lang="en-US" sz="2000" dirty="0">
              <a:latin typeface="Goudy Old Style" panose="02020502050305020303" pitchFamily="18" charset="0"/>
            </a:endParaRPr>
          </a:p>
          <a:p>
            <a:r>
              <a:rPr lang="en-US" sz="2000" dirty="0">
                <a:latin typeface="Goudy Old Style" panose="02020502050305020303" pitchFamily="18" charset="0"/>
              </a:rPr>
              <a:t>4. The windows in my building will look like (draw): </a:t>
            </a:r>
          </a:p>
          <a:p>
            <a:endParaRPr lang="en-US" sz="2000" dirty="0">
              <a:latin typeface="Goudy Old Style" panose="02020502050305020303" pitchFamily="18" charset="0"/>
            </a:endParaRPr>
          </a:p>
        </p:txBody>
      </p:sp>
      <p:sp>
        <p:nvSpPr>
          <p:cNvPr id="11" name="Rectangle 10">
            <a:extLst>
              <a:ext uri="{FF2B5EF4-FFF2-40B4-BE49-F238E27FC236}">
                <a16:creationId xmlns:a16="http://schemas.microsoft.com/office/drawing/2014/main" id="{6A843159-C337-4751-97B5-0CCE8A257C2B}"/>
              </a:ext>
            </a:extLst>
          </p:cNvPr>
          <p:cNvSpPr/>
          <p:nvPr/>
        </p:nvSpPr>
        <p:spPr>
          <a:xfrm>
            <a:off x="7725453" y="1261581"/>
            <a:ext cx="2888804" cy="400110"/>
          </a:xfrm>
          <a:prstGeom prst="rect">
            <a:avLst/>
          </a:prstGeom>
        </p:spPr>
        <p:txBody>
          <a:bodyPr wrap="none">
            <a:spAutoFit/>
          </a:bodyPr>
          <a:lstStyle/>
          <a:p>
            <a:r>
              <a:rPr lang="en-US" sz="2000" dirty="0">
                <a:latin typeface="Goudy Old Style" panose="02020502050305020303" pitchFamily="18" charset="0"/>
              </a:rPr>
              <a:t>5. Now draw your building</a:t>
            </a:r>
            <a:endParaRPr lang="en-US" sz="2000" dirty="0"/>
          </a:p>
        </p:txBody>
      </p:sp>
      <p:sp>
        <p:nvSpPr>
          <p:cNvPr id="13" name="Rectangle 12">
            <a:extLst>
              <a:ext uri="{FF2B5EF4-FFF2-40B4-BE49-F238E27FC236}">
                <a16:creationId xmlns:a16="http://schemas.microsoft.com/office/drawing/2014/main" id="{B724D548-61D5-4C88-845A-7B7714E28034}"/>
              </a:ext>
            </a:extLst>
          </p:cNvPr>
          <p:cNvSpPr/>
          <p:nvPr/>
        </p:nvSpPr>
        <p:spPr>
          <a:xfrm>
            <a:off x="6634716" y="1808185"/>
            <a:ext cx="5070279" cy="46032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002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National Museum of Women in the Arts - Wikipedia">
            <a:extLst>
              <a:ext uri="{FF2B5EF4-FFF2-40B4-BE49-F238E27FC236}">
                <a16:creationId xmlns:a16="http://schemas.microsoft.com/office/drawing/2014/main" id="{79BA9895-FF40-4A82-9977-526C7178821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5406" y="620664"/>
            <a:ext cx="3646189" cy="2543217"/>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8578578-7E03-4D36-901C-6F41179F4EAF}"/>
              </a:ext>
            </a:extLst>
          </p:cNvPr>
          <p:cNvPicPr>
            <a:picLocks noChangeAspect="1"/>
          </p:cNvPicPr>
          <p:nvPr/>
        </p:nvPicPr>
        <p:blipFill>
          <a:blip r:embed="rId4"/>
          <a:stretch>
            <a:fillRect/>
          </a:stretch>
        </p:blipFill>
        <p:spPr>
          <a:xfrm>
            <a:off x="1815406" y="3694174"/>
            <a:ext cx="3767728" cy="2543217"/>
          </a:xfrm>
          <a:prstGeom prst="rect">
            <a:avLst/>
          </a:prstGeom>
        </p:spPr>
      </p:pic>
      <p:cxnSp>
        <p:nvCxnSpPr>
          <p:cNvPr id="73" name="Straight Connector 72">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069F684-B61C-40BB-80C7-A3574714CCB0}"/>
              </a:ext>
            </a:extLst>
          </p:cNvPr>
          <p:cNvPicPr>
            <a:picLocks noChangeAspect="1"/>
          </p:cNvPicPr>
          <p:nvPr/>
        </p:nvPicPr>
        <p:blipFill>
          <a:blip r:embed="rId5"/>
          <a:stretch>
            <a:fillRect/>
          </a:stretch>
        </p:blipFill>
        <p:spPr>
          <a:xfrm>
            <a:off x="6730407" y="640819"/>
            <a:ext cx="3394482" cy="2545862"/>
          </a:xfrm>
          <a:prstGeom prst="rect">
            <a:avLst/>
          </a:prstGeom>
        </p:spPr>
      </p:pic>
      <p:pic>
        <p:nvPicPr>
          <p:cNvPr id="8" name="Picture 7">
            <a:extLst>
              <a:ext uri="{FF2B5EF4-FFF2-40B4-BE49-F238E27FC236}">
                <a16:creationId xmlns:a16="http://schemas.microsoft.com/office/drawing/2014/main" id="{7B11C15F-F4E1-4A65-8776-D1E7365CE257}"/>
              </a:ext>
            </a:extLst>
          </p:cNvPr>
          <p:cNvPicPr>
            <a:picLocks noChangeAspect="1"/>
          </p:cNvPicPr>
          <p:nvPr/>
        </p:nvPicPr>
        <p:blipFill>
          <a:blip r:embed="rId6"/>
          <a:stretch>
            <a:fillRect/>
          </a:stretch>
        </p:blipFill>
        <p:spPr>
          <a:xfrm>
            <a:off x="7127813" y="3671315"/>
            <a:ext cx="2648035" cy="2648035"/>
          </a:xfrm>
          <a:prstGeom prst="rect">
            <a:avLst/>
          </a:prstGeom>
        </p:spPr>
      </p:pic>
      <p:pic>
        <p:nvPicPr>
          <p:cNvPr id="2" name="Picture 1" descr="A close up of a building&#10;&#10;Description automatically generated">
            <a:extLst>
              <a:ext uri="{FF2B5EF4-FFF2-40B4-BE49-F238E27FC236}">
                <a16:creationId xmlns:a16="http://schemas.microsoft.com/office/drawing/2014/main" id="{E7ED9464-0555-4FBD-AE58-B087430E2B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4280" y="5746893"/>
            <a:ext cx="1291389" cy="980996"/>
          </a:xfrm>
          <a:prstGeom prst="rect">
            <a:avLst/>
          </a:prstGeom>
        </p:spPr>
      </p:pic>
      <p:sp>
        <p:nvSpPr>
          <p:cNvPr id="3" name="TextBox 2">
            <a:extLst>
              <a:ext uri="{FF2B5EF4-FFF2-40B4-BE49-F238E27FC236}">
                <a16:creationId xmlns:a16="http://schemas.microsoft.com/office/drawing/2014/main" id="{ABD6EB51-2420-4307-AC2A-C4332D4EA20E}"/>
              </a:ext>
            </a:extLst>
          </p:cNvPr>
          <p:cNvSpPr txBox="1"/>
          <p:nvPr/>
        </p:nvSpPr>
        <p:spPr>
          <a:xfrm>
            <a:off x="96331" y="1111170"/>
            <a:ext cx="1738870" cy="2015936"/>
          </a:xfrm>
          <a:prstGeom prst="rect">
            <a:avLst/>
          </a:prstGeom>
          <a:noFill/>
        </p:spPr>
        <p:txBody>
          <a:bodyPr wrap="square" rtlCol="0">
            <a:spAutoFit/>
          </a:bodyPr>
          <a:lstStyle/>
          <a:p>
            <a:pPr algn="ctr">
              <a:spcAft>
                <a:spcPts val="600"/>
              </a:spcAft>
            </a:pPr>
            <a:r>
              <a:rPr lang="en-US" sz="2400" dirty="0">
                <a:latin typeface="Goudy Old Style" panose="02020502050305020303" pitchFamily="18" charset="0"/>
              </a:rPr>
              <a:t>National Museum of Women in the Arts</a:t>
            </a:r>
          </a:p>
          <a:p>
            <a:pPr algn="ctr">
              <a:spcAft>
                <a:spcPts val="600"/>
              </a:spcAft>
            </a:pPr>
            <a:endParaRPr lang="en-US" sz="2400" dirty="0">
              <a:latin typeface="Goudy Old Style" panose="02020502050305020303" pitchFamily="18" charset="0"/>
            </a:endParaRPr>
          </a:p>
        </p:txBody>
      </p:sp>
      <p:sp>
        <p:nvSpPr>
          <p:cNvPr id="4" name="TextBox 3">
            <a:extLst>
              <a:ext uri="{FF2B5EF4-FFF2-40B4-BE49-F238E27FC236}">
                <a16:creationId xmlns:a16="http://schemas.microsoft.com/office/drawing/2014/main" id="{2FDF355B-F2AF-455F-9BF2-A3586E59D2AB}"/>
              </a:ext>
            </a:extLst>
          </p:cNvPr>
          <p:cNvSpPr txBox="1"/>
          <p:nvPr/>
        </p:nvSpPr>
        <p:spPr>
          <a:xfrm>
            <a:off x="-47961" y="4064567"/>
            <a:ext cx="1883162" cy="1200329"/>
          </a:xfrm>
          <a:prstGeom prst="rect">
            <a:avLst/>
          </a:prstGeom>
          <a:noFill/>
        </p:spPr>
        <p:txBody>
          <a:bodyPr wrap="square" rtlCol="0">
            <a:spAutoFit/>
          </a:bodyPr>
          <a:lstStyle/>
          <a:p>
            <a:pPr algn="ctr">
              <a:spcAft>
                <a:spcPts val="600"/>
              </a:spcAft>
            </a:pPr>
            <a:r>
              <a:rPr lang="en-US" sz="2400" dirty="0">
                <a:latin typeface="Goudy Old Style" panose="02020502050305020303" pitchFamily="18" charset="0"/>
              </a:rPr>
              <a:t>American Red Cross Headquarters</a:t>
            </a:r>
          </a:p>
        </p:txBody>
      </p:sp>
      <p:sp>
        <p:nvSpPr>
          <p:cNvPr id="5" name="TextBox 4">
            <a:extLst>
              <a:ext uri="{FF2B5EF4-FFF2-40B4-BE49-F238E27FC236}">
                <a16:creationId xmlns:a16="http://schemas.microsoft.com/office/drawing/2014/main" id="{EC60A0E3-A14B-4BAF-A517-D09C86C361D4}"/>
              </a:ext>
            </a:extLst>
          </p:cNvPr>
          <p:cNvSpPr txBox="1"/>
          <p:nvPr/>
        </p:nvSpPr>
        <p:spPr>
          <a:xfrm>
            <a:off x="10294968" y="854438"/>
            <a:ext cx="1738870" cy="1938992"/>
          </a:xfrm>
          <a:prstGeom prst="rect">
            <a:avLst/>
          </a:prstGeom>
          <a:noFill/>
        </p:spPr>
        <p:txBody>
          <a:bodyPr wrap="square" rtlCol="0">
            <a:spAutoFit/>
          </a:bodyPr>
          <a:lstStyle/>
          <a:p>
            <a:pPr algn="ctr">
              <a:spcAft>
                <a:spcPts val="600"/>
              </a:spcAft>
            </a:pPr>
            <a:r>
              <a:rPr lang="en-US" sz="2400" dirty="0">
                <a:latin typeface="Goudy Old Style" panose="02020502050305020303" pitchFamily="18" charset="0"/>
              </a:rPr>
              <a:t>Herbert Hoover Building in Federal Triangle</a:t>
            </a:r>
          </a:p>
        </p:txBody>
      </p:sp>
      <p:sp>
        <p:nvSpPr>
          <p:cNvPr id="6" name="TextBox 5">
            <a:extLst>
              <a:ext uri="{FF2B5EF4-FFF2-40B4-BE49-F238E27FC236}">
                <a16:creationId xmlns:a16="http://schemas.microsoft.com/office/drawing/2014/main" id="{B3CE354E-9553-43BA-B085-DCE5382450B8}"/>
              </a:ext>
            </a:extLst>
          </p:cNvPr>
          <p:cNvSpPr txBox="1"/>
          <p:nvPr/>
        </p:nvSpPr>
        <p:spPr>
          <a:xfrm>
            <a:off x="10294968" y="4064567"/>
            <a:ext cx="1590958" cy="1200329"/>
          </a:xfrm>
          <a:prstGeom prst="rect">
            <a:avLst/>
          </a:prstGeom>
          <a:noFill/>
        </p:spPr>
        <p:txBody>
          <a:bodyPr wrap="square" rtlCol="0">
            <a:spAutoFit/>
          </a:bodyPr>
          <a:lstStyle/>
          <a:p>
            <a:pPr algn="ctr">
              <a:spcAft>
                <a:spcPts val="600"/>
              </a:spcAft>
            </a:pPr>
            <a:r>
              <a:rPr lang="en-US" sz="2400" dirty="0">
                <a:latin typeface="Goudy Old Style" panose="02020502050305020303" pitchFamily="18" charset="0"/>
              </a:rPr>
              <a:t>Arlington Memorial Bridge</a:t>
            </a:r>
          </a:p>
        </p:txBody>
      </p:sp>
      <p:pic>
        <p:nvPicPr>
          <p:cNvPr id="14" name="Picture 2" descr="Image result for good job">
            <a:extLst>
              <a:ext uri="{FF2B5EF4-FFF2-40B4-BE49-F238E27FC236}">
                <a16:creationId xmlns:a16="http://schemas.microsoft.com/office/drawing/2014/main" id="{109648CE-16F3-4B64-869E-E99C47EB91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856" y="5449756"/>
            <a:ext cx="1479734" cy="111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526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B77C2-6C83-4297-A3CC-EF3E21E9A299}"/>
              </a:ext>
            </a:extLst>
          </p:cNvPr>
          <p:cNvSpPr txBox="1"/>
          <p:nvPr/>
        </p:nvSpPr>
        <p:spPr>
          <a:xfrm>
            <a:off x="3136739" y="5648446"/>
            <a:ext cx="6597570" cy="1107996"/>
          </a:xfrm>
          <a:prstGeom prst="rect">
            <a:avLst/>
          </a:prstGeom>
          <a:noFill/>
        </p:spPr>
        <p:txBody>
          <a:bodyPr wrap="square" rtlCol="0">
            <a:spAutoFit/>
          </a:bodyPr>
          <a:lstStyle/>
          <a:p>
            <a:r>
              <a:rPr lang="en-US" sz="6600" dirty="0">
                <a:latin typeface="Goudy Old Style" panose="02020502050305020303" pitchFamily="18" charset="0"/>
              </a:rPr>
              <a:t>Dumbarton House</a:t>
            </a:r>
          </a:p>
        </p:txBody>
      </p:sp>
      <p:pic>
        <p:nvPicPr>
          <p:cNvPr id="3" name="Picture 2" descr="A large brick building with a clock on the front of a house&#10;&#10;Description automatically generated">
            <a:extLst>
              <a:ext uri="{FF2B5EF4-FFF2-40B4-BE49-F238E27FC236}">
                <a16:creationId xmlns:a16="http://schemas.microsoft.com/office/drawing/2014/main" id="{D00E75B4-AA97-4990-BA68-CE9D21BC6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286" y="0"/>
            <a:ext cx="8472669" cy="5648446"/>
          </a:xfrm>
          <a:prstGeom prst="rect">
            <a:avLst/>
          </a:prstGeom>
        </p:spPr>
      </p:pic>
      <p:pic>
        <p:nvPicPr>
          <p:cNvPr id="4" name="Picture 3" descr="A close up of a building&#10;&#10;Description automatically generated">
            <a:extLst>
              <a:ext uri="{FF2B5EF4-FFF2-40B4-BE49-F238E27FC236}">
                <a16:creationId xmlns:a16="http://schemas.microsoft.com/office/drawing/2014/main" id="{7BB059DB-4DAA-436C-9DAF-5DDDAED30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2762" y="5775446"/>
            <a:ext cx="1291389" cy="980996"/>
          </a:xfrm>
          <a:prstGeom prst="rect">
            <a:avLst/>
          </a:prstGeom>
        </p:spPr>
      </p:pic>
    </p:spTree>
    <p:extLst>
      <p:ext uri="{BB962C8B-B14F-4D97-AF65-F5344CB8AC3E}">
        <p14:creationId xmlns:p14="http://schemas.microsoft.com/office/powerpoint/2010/main" val="3692712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stle on top of a mountain&#10;&#10;Description automatically generated">
            <a:extLst>
              <a:ext uri="{FF2B5EF4-FFF2-40B4-BE49-F238E27FC236}">
                <a16:creationId xmlns:a16="http://schemas.microsoft.com/office/drawing/2014/main" id="{CA503946-D5BC-4CE6-A7FA-672DC4887906}"/>
              </a:ext>
            </a:extLst>
          </p:cNvPr>
          <p:cNvPicPr>
            <a:picLocks noChangeAspect="1"/>
          </p:cNvPicPr>
          <p:nvPr/>
        </p:nvPicPr>
        <p:blipFill>
          <a:blip r:embed="rId3"/>
          <a:stretch>
            <a:fillRect/>
          </a:stretch>
        </p:blipFill>
        <p:spPr>
          <a:xfrm>
            <a:off x="643467" y="1661888"/>
            <a:ext cx="5294716" cy="3534222"/>
          </a:xfrm>
          <a:prstGeom prst="rect">
            <a:avLst/>
          </a:prstGeom>
        </p:spPr>
      </p:pic>
      <p:cxnSp>
        <p:nvCxnSpPr>
          <p:cNvPr id="75" name="Straight Connector 7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26" name="Picture 2" descr="Parthenon - Wikipedia">
            <a:extLst>
              <a:ext uri="{FF2B5EF4-FFF2-40B4-BE49-F238E27FC236}">
                <a16:creationId xmlns:a16="http://schemas.microsoft.com/office/drawing/2014/main" id="{DC159521-F6D1-4BCC-A7AF-CDA3D3D80E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3817" y="1569231"/>
            <a:ext cx="5294715" cy="37195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building&#10;&#10;Description automatically generated">
            <a:extLst>
              <a:ext uri="{FF2B5EF4-FFF2-40B4-BE49-F238E27FC236}">
                <a16:creationId xmlns:a16="http://schemas.microsoft.com/office/drawing/2014/main" id="{0D33ED31-3391-4E08-8008-E4C9D33A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1508" y="5342856"/>
            <a:ext cx="1291389" cy="980996"/>
          </a:xfrm>
          <a:prstGeom prst="rect">
            <a:avLst/>
          </a:prstGeom>
        </p:spPr>
      </p:pic>
    </p:spTree>
    <p:extLst>
      <p:ext uri="{BB962C8B-B14F-4D97-AF65-F5344CB8AC3E}">
        <p14:creationId xmlns:p14="http://schemas.microsoft.com/office/powerpoint/2010/main" val="4049338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6" name="Picture 6" descr="Crisis at the Supreme Court - Commentary">
            <a:extLst>
              <a:ext uri="{FF2B5EF4-FFF2-40B4-BE49-F238E27FC236}">
                <a16:creationId xmlns:a16="http://schemas.microsoft.com/office/drawing/2014/main" id="{C6F951B7-6D6D-43A5-89EC-47F2247F1C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7476" y="1661888"/>
            <a:ext cx="5294716" cy="3534222"/>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0482" name="Picture 2" descr="Capitol Building in Washington DC: Tours &amp; Visiting Tips">
            <a:extLst>
              <a:ext uri="{FF2B5EF4-FFF2-40B4-BE49-F238E27FC236}">
                <a16:creationId xmlns:a16="http://schemas.microsoft.com/office/drawing/2014/main" id="{D8F8B237-3903-435F-9B84-BC29CFD43D1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8547" y="1443482"/>
            <a:ext cx="5294715" cy="3971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 up of a building&#10;&#10;Description automatically generated">
            <a:extLst>
              <a:ext uri="{FF2B5EF4-FFF2-40B4-BE49-F238E27FC236}">
                <a16:creationId xmlns:a16="http://schemas.microsoft.com/office/drawing/2014/main" id="{5088853A-C16E-41A4-84AC-75DEF35F9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4280" y="5746893"/>
            <a:ext cx="1291389" cy="980996"/>
          </a:xfrm>
          <a:prstGeom prst="rect">
            <a:avLst/>
          </a:prstGeom>
        </p:spPr>
      </p:pic>
    </p:spTree>
    <p:extLst>
      <p:ext uri="{BB962C8B-B14F-4D97-AF65-F5344CB8AC3E}">
        <p14:creationId xmlns:p14="http://schemas.microsoft.com/office/powerpoint/2010/main" val="2897382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large brick building with grass in front of a house&#10;&#10;Description automatically generated">
            <a:extLst>
              <a:ext uri="{FF2B5EF4-FFF2-40B4-BE49-F238E27FC236}">
                <a16:creationId xmlns:a16="http://schemas.microsoft.com/office/drawing/2014/main" id="{A90CF491-65E1-4427-B863-137D2D56A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4" y="223283"/>
            <a:ext cx="7775734" cy="3848986"/>
          </a:xfrm>
          <a:prstGeom prst="rect">
            <a:avLst/>
          </a:prstGeom>
        </p:spPr>
      </p:pic>
      <p:pic>
        <p:nvPicPr>
          <p:cNvPr id="12" name="Picture 11" descr="A close up of a white building&#10;&#10;Description automatically generated">
            <a:extLst>
              <a:ext uri="{FF2B5EF4-FFF2-40B4-BE49-F238E27FC236}">
                <a16:creationId xmlns:a16="http://schemas.microsoft.com/office/drawing/2014/main" id="{779E575B-C79A-4792-8EF2-BC99ADD18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592" y="3572540"/>
            <a:ext cx="7775734" cy="2915900"/>
          </a:xfrm>
          <a:prstGeom prst="rect">
            <a:avLst/>
          </a:prstGeom>
        </p:spPr>
      </p:pic>
      <p:pic>
        <p:nvPicPr>
          <p:cNvPr id="2" name="Picture 1" descr="A close up of a building&#10;&#10;Description automatically generated">
            <a:extLst>
              <a:ext uri="{FF2B5EF4-FFF2-40B4-BE49-F238E27FC236}">
                <a16:creationId xmlns:a16="http://schemas.microsoft.com/office/drawing/2014/main" id="{4D63550E-F5B1-4C24-B681-40CBCC9D8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0611" y="80665"/>
            <a:ext cx="1291389" cy="980996"/>
          </a:xfrm>
          <a:prstGeom prst="rect">
            <a:avLst/>
          </a:prstGeom>
        </p:spPr>
      </p:pic>
      <p:pic>
        <p:nvPicPr>
          <p:cNvPr id="19458" name="Picture 2" descr="Ancient Greece for Kids: Architecture">
            <a:extLst>
              <a:ext uri="{FF2B5EF4-FFF2-40B4-BE49-F238E27FC236}">
                <a16:creationId xmlns:a16="http://schemas.microsoft.com/office/drawing/2014/main" id="{5ABFA949-489F-4A39-8F0B-EDAC6B3A8F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5910" y="1491118"/>
            <a:ext cx="3802416" cy="1584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377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D9BED905-0250-4841-968D-5DEDA04E31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013" r="1" b="24507"/>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descr="A close up of a building&#10;&#10;Description automatically generated">
            <a:extLst>
              <a:ext uri="{FF2B5EF4-FFF2-40B4-BE49-F238E27FC236}">
                <a16:creationId xmlns:a16="http://schemas.microsoft.com/office/drawing/2014/main" id="{4F4411C9-17D4-4D58-B82D-2BF21697E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280" y="5746893"/>
            <a:ext cx="1291389" cy="980996"/>
          </a:xfrm>
          <a:prstGeom prst="rect">
            <a:avLst/>
          </a:prstGeom>
        </p:spPr>
      </p:pic>
    </p:spTree>
    <p:extLst>
      <p:ext uri="{BB962C8B-B14F-4D97-AF65-F5344CB8AC3E}">
        <p14:creationId xmlns:p14="http://schemas.microsoft.com/office/powerpoint/2010/main" val="4104802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building&#10;&#10;Description automatically generated">
            <a:extLst>
              <a:ext uri="{FF2B5EF4-FFF2-40B4-BE49-F238E27FC236}">
                <a16:creationId xmlns:a16="http://schemas.microsoft.com/office/drawing/2014/main" id="{3212F252-EEE7-4FBC-99B1-906897611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80" y="5746893"/>
            <a:ext cx="1291389" cy="980996"/>
          </a:xfrm>
          <a:prstGeom prst="rect">
            <a:avLst/>
          </a:prstGeom>
        </p:spPr>
      </p:pic>
      <p:pic>
        <p:nvPicPr>
          <p:cNvPr id="18434" name="Picture 2">
            <a:extLst>
              <a:ext uri="{FF2B5EF4-FFF2-40B4-BE49-F238E27FC236}">
                <a16:creationId xmlns:a16="http://schemas.microsoft.com/office/drawing/2014/main" id="{80F6376C-4BDD-4B1F-973C-6F495BE12B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614" b="14108"/>
          <a:stretch/>
        </p:blipFill>
        <p:spPr bwMode="auto">
          <a:xfrm>
            <a:off x="96331" y="65055"/>
            <a:ext cx="6621200" cy="6727889"/>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IMG_3986">
            <a:extLst>
              <a:ext uri="{FF2B5EF4-FFF2-40B4-BE49-F238E27FC236}">
                <a16:creationId xmlns:a16="http://schemas.microsoft.com/office/drawing/2014/main" id="{8BBDB7FD-BE4F-4DF8-A756-23A48C5CE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368" t="7735" r="32353" b="40332"/>
          <a:stretch>
            <a:fillRect/>
          </a:stretch>
        </p:blipFill>
        <p:spPr bwMode="auto">
          <a:xfrm>
            <a:off x="7513556" y="257817"/>
            <a:ext cx="1630444" cy="268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IMG_3980">
            <a:extLst>
              <a:ext uri="{FF2B5EF4-FFF2-40B4-BE49-F238E27FC236}">
                <a16:creationId xmlns:a16="http://schemas.microsoft.com/office/drawing/2014/main" id="{7A647618-9094-4532-8F3E-DCFF13A6B3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1755" y="1435573"/>
            <a:ext cx="2213192" cy="165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549766AA-D230-4DC9-88DC-371C768CE551}"/>
              </a:ext>
            </a:extLst>
          </p:cNvPr>
          <p:cNvSpPr>
            <a:spLocks noChangeArrowheads="1"/>
          </p:cNvSpPr>
          <p:nvPr/>
        </p:nvSpPr>
        <p:spPr bwMode="auto">
          <a:xfrm>
            <a:off x="7513557" y="42223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437" name="Picture 5">
            <a:extLst>
              <a:ext uri="{FF2B5EF4-FFF2-40B4-BE49-F238E27FC236}">
                <a16:creationId xmlns:a16="http://schemas.microsoft.com/office/drawing/2014/main" id="{88C63B97-24FD-419A-865D-A74B1983F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4405" y="3460777"/>
            <a:ext cx="1045652" cy="326711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389B9142-3ED6-456E-9478-A4CADFA3592E}"/>
              </a:ext>
            </a:extLst>
          </p:cNvPr>
          <p:cNvCxnSpPr/>
          <p:nvPr/>
        </p:nvCxnSpPr>
        <p:spPr>
          <a:xfrm flipH="1">
            <a:off x="2020186" y="1828800"/>
            <a:ext cx="5401340" cy="64858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B114C4F6-B6F5-429A-BC64-DB6FFA65D712}"/>
              </a:ext>
            </a:extLst>
          </p:cNvPr>
          <p:cNvCxnSpPr>
            <a:cxnSpLocks/>
          </p:cNvCxnSpPr>
          <p:nvPr/>
        </p:nvCxnSpPr>
        <p:spPr>
          <a:xfrm flipH="1" flipV="1">
            <a:off x="5635256" y="4603898"/>
            <a:ext cx="2409149" cy="16487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C62E91C9-2B81-48D0-B3F1-A31CB878BE99}"/>
              </a:ext>
            </a:extLst>
          </p:cNvPr>
          <p:cNvCxnSpPr>
            <a:cxnSpLocks/>
          </p:cNvCxnSpPr>
          <p:nvPr/>
        </p:nvCxnSpPr>
        <p:spPr>
          <a:xfrm flipH="1">
            <a:off x="4538980" y="2940075"/>
            <a:ext cx="5240610" cy="94323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18440" name="Picture 8" descr="The Buzz on Antiques: WHAT'S THE DIFFERENCE BETWEEN FLUTING AND ...">
            <a:extLst>
              <a:ext uri="{FF2B5EF4-FFF2-40B4-BE49-F238E27FC236}">
                <a16:creationId xmlns:a16="http://schemas.microsoft.com/office/drawing/2014/main" id="{643FF358-D401-43C2-A3B2-65E9A77644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7947" y="3793652"/>
            <a:ext cx="266700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798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7689241A-3CD3-46BD-BBD7-1F8BFF964D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39" r="15159" b="-1"/>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descr="A close up of a building&#10;&#10;Description automatically generated">
            <a:extLst>
              <a:ext uri="{FF2B5EF4-FFF2-40B4-BE49-F238E27FC236}">
                <a16:creationId xmlns:a16="http://schemas.microsoft.com/office/drawing/2014/main" id="{4F4411C9-17D4-4D58-B82D-2BF21697E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280" y="5746893"/>
            <a:ext cx="1291389" cy="980996"/>
          </a:xfrm>
          <a:prstGeom prst="rect">
            <a:avLst/>
          </a:prstGeom>
        </p:spPr>
      </p:pic>
    </p:spTree>
    <p:extLst>
      <p:ext uri="{BB962C8B-B14F-4D97-AF65-F5344CB8AC3E}">
        <p14:creationId xmlns:p14="http://schemas.microsoft.com/office/powerpoint/2010/main" val="2363544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building&#10;&#10;Description automatically generated">
            <a:extLst>
              <a:ext uri="{FF2B5EF4-FFF2-40B4-BE49-F238E27FC236}">
                <a16:creationId xmlns:a16="http://schemas.microsoft.com/office/drawing/2014/main" id="{10DEBB06-69FE-4BFF-8392-51A5EB612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80" y="5746893"/>
            <a:ext cx="1291389" cy="980996"/>
          </a:xfrm>
          <a:prstGeom prst="rect">
            <a:avLst/>
          </a:prstGeom>
        </p:spPr>
      </p:pic>
      <p:pic>
        <p:nvPicPr>
          <p:cNvPr id="17410" name="Picture 2">
            <a:extLst>
              <a:ext uri="{FF2B5EF4-FFF2-40B4-BE49-F238E27FC236}">
                <a16:creationId xmlns:a16="http://schemas.microsoft.com/office/drawing/2014/main" id="{2B9182C8-34B3-4BCD-9F60-A19428A08D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13" r="3634"/>
          <a:stretch/>
        </p:blipFill>
        <p:spPr bwMode="auto">
          <a:xfrm>
            <a:off x="127589" y="89824"/>
            <a:ext cx="9058941" cy="49553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F4456719-78F1-4797-8B53-F658BC0382D0}"/>
              </a:ext>
            </a:extLst>
          </p:cNvPr>
          <p:cNvSpPr>
            <a:spLocks noChangeArrowheads="1"/>
          </p:cNvSpPr>
          <p:nvPr/>
        </p:nvSpPr>
        <p:spPr bwMode="auto">
          <a:xfrm>
            <a:off x="9444942" y="65975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411" name="Picture 3">
            <a:extLst>
              <a:ext uri="{FF2B5EF4-FFF2-40B4-BE49-F238E27FC236}">
                <a16:creationId xmlns:a16="http://schemas.microsoft.com/office/drawing/2014/main" id="{65DD1269-E267-4A2E-93E6-DB872C6CF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4772" y="659757"/>
            <a:ext cx="3098570" cy="243689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7413" name="Picture 5">
            <a:extLst>
              <a:ext uri="{FF2B5EF4-FFF2-40B4-BE49-F238E27FC236}">
                <a16:creationId xmlns:a16="http://schemas.microsoft.com/office/drawing/2014/main" id="{8B4C1A5E-BD0D-4464-963F-B0F2983FB5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474" y="4451313"/>
            <a:ext cx="2936525" cy="2237886"/>
          </a:xfrm>
          <a:prstGeom prst="rect">
            <a:avLst/>
          </a:prstGeom>
          <a:ln w="381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8F1E32F1-DD42-49B1-91D0-D4752C835F72}"/>
              </a:ext>
            </a:extLst>
          </p:cNvPr>
          <p:cNvCxnSpPr>
            <a:cxnSpLocks/>
          </p:cNvCxnSpPr>
          <p:nvPr/>
        </p:nvCxnSpPr>
        <p:spPr>
          <a:xfrm flipH="1">
            <a:off x="5869172" y="2020187"/>
            <a:ext cx="2915600" cy="71238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85364CE3-7464-48C0-A761-38FC26436464}"/>
              </a:ext>
            </a:extLst>
          </p:cNvPr>
          <p:cNvCxnSpPr>
            <a:cxnSpLocks/>
          </p:cNvCxnSpPr>
          <p:nvPr/>
        </p:nvCxnSpPr>
        <p:spPr>
          <a:xfrm flipV="1">
            <a:off x="4242391" y="2020187"/>
            <a:ext cx="659219" cy="24311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14808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2457</Words>
  <Application>Microsoft Office PowerPoint</Application>
  <PresentationFormat>Widescreen</PresentationFormat>
  <Paragraphs>136</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Goudy Old Style</vt:lpstr>
      <vt:lpstr>Office Theme</vt:lpstr>
      <vt:lpstr>Parthenon to Portico  Explore the intersection between American and ancient Greek architecture and political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Parthenon to Portico  Explore the intersection between American and ancient Greek architecture and political ideas!</dc:title>
  <dc:creator>Sheridan Small</dc:creator>
  <cp:lastModifiedBy>Sheridan Small</cp:lastModifiedBy>
  <cp:revision>3</cp:revision>
  <cp:lastPrinted>2020-04-03T14:38:41Z</cp:lastPrinted>
  <dcterms:created xsi:type="dcterms:W3CDTF">2020-04-03T14:28:13Z</dcterms:created>
  <dcterms:modified xsi:type="dcterms:W3CDTF">2020-04-03T14:39:37Z</dcterms:modified>
</cp:coreProperties>
</file>